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7" r:id="rId6"/>
    <p:sldId id="259" r:id="rId7"/>
    <p:sldId id="268" r:id="rId8"/>
    <p:sldId id="261"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E6FB-A495-419D-83A8-39DFB496F2B4}" type="datetimeFigureOut">
              <a:rPr lang="en-GB" smtClean="0"/>
              <a:t>05/10/2019</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710A1-39EF-4092-92AF-D97139D94D69}" type="slidenum">
              <a:rPr lang="en-GB" smtClean="0"/>
              <a:t>‹#›</a:t>
            </a:fld>
            <a:endParaRPr lang="en-GB"/>
          </a:p>
        </p:txBody>
      </p:sp>
    </p:spTree>
    <p:extLst>
      <p:ext uri="{BB962C8B-B14F-4D97-AF65-F5344CB8AC3E}">
        <p14:creationId xmlns:p14="http://schemas.microsoft.com/office/powerpoint/2010/main" val="161240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Copyright </a:t>
            </a:r>
            <a:r>
              <a:rPr lang="en-GB" sz="1200" dirty="0" err="1"/>
              <a:t>Keiran</a:t>
            </a:r>
            <a:r>
              <a:rPr lang="en-GB" sz="1200" dirty="0"/>
              <a:t> Baxter</a:t>
            </a:r>
          </a:p>
          <a:p>
            <a:endParaRPr lang="en-GB" dirty="0"/>
          </a:p>
        </p:txBody>
      </p:sp>
      <p:sp>
        <p:nvSpPr>
          <p:cNvPr id="4" name="Foliennummernplatzhalter 3"/>
          <p:cNvSpPr>
            <a:spLocks noGrp="1"/>
          </p:cNvSpPr>
          <p:nvPr>
            <p:ph type="sldNum" sz="quarter" idx="10"/>
          </p:nvPr>
        </p:nvSpPr>
        <p:spPr/>
        <p:txBody>
          <a:bodyPr/>
          <a:lstStyle/>
          <a:p>
            <a:fld id="{807710A1-39EF-4092-92AF-D97139D94D69}" type="slidenum">
              <a:rPr lang="en-GB" smtClean="0"/>
              <a:t>6</a:t>
            </a:fld>
            <a:endParaRPr lang="en-GB"/>
          </a:p>
        </p:txBody>
      </p:sp>
    </p:spTree>
    <p:extLst>
      <p:ext uri="{BB962C8B-B14F-4D97-AF65-F5344CB8AC3E}">
        <p14:creationId xmlns:p14="http://schemas.microsoft.com/office/powerpoint/2010/main" val="226455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Courtesy  Alan </a:t>
            </a:r>
            <a:r>
              <a:rPr lang="en-GB" dirty="0" err="1"/>
              <a:t>Braby</a:t>
            </a:r>
            <a:r>
              <a:rPr lang="en-GB" dirty="0"/>
              <a:t>  Copyright</a:t>
            </a:r>
          </a:p>
          <a:p>
            <a:endParaRPr lang="en-GB" dirty="0"/>
          </a:p>
        </p:txBody>
      </p:sp>
      <p:sp>
        <p:nvSpPr>
          <p:cNvPr id="4" name="Foliennummernplatzhalter 3"/>
          <p:cNvSpPr>
            <a:spLocks noGrp="1"/>
          </p:cNvSpPr>
          <p:nvPr>
            <p:ph type="sldNum" sz="quarter" idx="10"/>
          </p:nvPr>
        </p:nvSpPr>
        <p:spPr/>
        <p:txBody>
          <a:bodyPr/>
          <a:lstStyle/>
          <a:p>
            <a:fld id="{807710A1-39EF-4092-92AF-D97139D94D69}" type="slidenum">
              <a:rPr lang="en-GB" smtClean="0"/>
              <a:t>8</a:t>
            </a:fld>
            <a:endParaRPr lang="en-GB"/>
          </a:p>
        </p:txBody>
      </p:sp>
    </p:spTree>
    <p:extLst>
      <p:ext uri="{BB962C8B-B14F-4D97-AF65-F5344CB8AC3E}">
        <p14:creationId xmlns:p14="http://schemas.microsoft.com/office/powerpoint/2010/main" val="333238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Courtesy  Alan </a:t>
            </a:r>
            <a:r>
              <a:rPr lang="en-GB" sz="1200" dirty="0" err="1"/>
              <a:t>Braby</a:t>
            </a:r>
            <a:r>
              <a:rPr lang="en-GB" sz="1200"/>
              <a:t>  copyright</a:t>
            </a:r>
          </a:p>
          <a:p>
            <a:endParaRPr lang="en-US"/>
          </a:p>
        </p:txBody>
      </p:sp>
      <p:sp>
        <p:nvSpPr>
          <p:cNvPr id="4" name="Slide Number Placeholder 3"/>
          <p:cNvSpPr>
            <a:spLocks noGrp="1"/>
          </p:cNvSpPr>
          <p:nvPr>
            <p:ph type="sldNum" sz="quarter" idx="10"/>
          </p:nvPr>
        </p:nvSpPr>
        <p:spPr/>
        <p:txBody>
          <a:bodyPr/>
          <a:lstStyle/>
          <a:p>
            <a:fld id="{807710A1-39EF-4092-92AF-D97139D94D69}" type="slidenum">
              <a:rPr lang="en-GB" smtClean="0"/>
              <a:t>10</a:t>
            </a:fld>
            <a:endParaRPr lang="en-GB"/>
          </a:p>
        </p:txBody>
      </p:sp>
    </p:spTree>
    <p:extLst>
      <p:ext uri="{BB962C8B-B14F-4D97-AF65-F5344CB8AC3E}">
        <p14:creationId xmlns:p14="http://schemas.microsoft.com/office/powerpoint/2010/main" val="241681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FF37FC-8999-49EA-B142-C61C8F2F4634}" type="datetime1">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23373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4591CB-0BA9-4BAD-9B4A-C6F84B5B51DF}" type="datetime1">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97888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97C76F-D105-4637-A687-BD0FEA2E93D5}" type="datetime1">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71718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5A0DD7-A4C7-4C2F-88F0-A0E58D8A9E56}" type="datetime1">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33914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FF8C0-8343-4D2B-8E9E-7DE15F2E5D21}" type="datetime1">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414452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02E895-9540-4274-9B74-A9116CE3E1E7}" type="datetime1">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48962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33691F-C5D1-40E4-8155-81A4D0AA5299}" type="datetime1">
              <a:rPr lang="en-GB" smtClean="0"/>
              <a:t>05/10/2019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335048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5A96CC-B917-4A31-B53A-FC8A85CF85A5}" type="datetime1">
              <a:rPr lang="en-GB" smtClean="0"/>
              <a:t>05/10/2019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328864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242DD-B6DB-48A1-95A1-6856A04D5817}" type="datetime1">
              <a:rPr lang="en-GB" smtClean="0"/>
              <a:t>05/10/2019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92081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8B5350-8245-45F6-9E27-960BDDAC2328}" type="datetime1">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225208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A2FDC-C114-4FEC-B8BE-D8B6145E777A}" type="datetime1">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4140DF-EC27-443E-828E-41B0153BCE10}" type="slidenum">
              <a:rPr lang="en-GB" smtClean="0"/>
              <a:t>‹#›</a:t>
            </a:fld>
            <a:endParaRPr lang="en-GB"/>
          </a:p>
        </p:txBody>
      </p:sp>
    </p:spTree>
    <p:extLst>
      <p:ext uri="{BB962C8B-B14F-4D97-AF65-F5344CB8AC3E}">
        <p14:creationId xmlns:p14="http://schemas.microsoft.com/office/powerpoint/2010/main" val="78157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C468E-FB4A-4D65-9745-3AC7709E0084}" type="datetime1">
              <a:rPr lang="en-GB" smtClean="0"/>
              <a:t>05/10/2019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140DF-EC27-443E-828E-41B0153BCE10}" type="slidenum">
              <a:rPr lang="en-GB" smtClean="0"/>
              <a:t>‹#›</a:t>
            </a:fld>
            <a:endParaRPr lang="en-GB"/>
          </a:p>
        </p:txBody>
      </p:sp>
    </p:spTree>
    <p:extLst>
      <p:ext uri="{BB962C8B-B14F-4D97-AF65-F5344CB8AC3E}">
        <p14:creationId xmlns:p14="http://schemas.microsoft.com/office/powerpoint/2010/main" val="273339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j8mP-h3svSAhXBaRQKHT5cB3sQjRwIBw&amp;url=http://cybercrofter.blogspot.com/2015_02_01_archive.html&amp;psig=AFQjCNGnllNWhVYkj1dpJHQcbNV0vx5D5A&amp;ust=1489227748554815"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ikoOae38vSAhXLXBQKHWGkAZgQjRwIBw&amp;url=http://www.lochalsh.co.uk/caisteal_grugaig.shtml&amp;psig=AFQjCNGnllNWhVYkj1dpJHQcbNV0vx5D5A&amp;ust=1489227748554815"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paulabeavan.com/2014/10/23/what-is-a-broch-anywa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y0pLD4cvSAhUH0RQKHUM4C8sQjRwIBw&amp;url=http://www.mull-historical-society.co.uk/daily-life/castles-fortifications/brochs/&amp;psig=AFQjCNGnllNWhVYkj1dpJHQcbNV0vx5D5A&amp;ust=1489227748554815"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ingazj8MvSAhUDOhQKHXWnCG0QjRwIBw&amp;url=http://www.lochalsh.com/glenelg.html&amp;psig=AFQjCNGeNjXpwL4T3XsmC50RYxHMkbpXPQ&amp;ust=1489229745647687"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intproject.eu/gallery-shetland"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gadling.com/2011/08/05/brochs-the-prehistoric-castles-of-scotla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hetland.org/plan/areas/south-mainlan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topofly.blogspot.com/2012/04/mousa-broch-by-charter-boat-and-kite.html"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amp;esrc=s&amp;source=images&amp;cd=&amp;cad=rja&amp;uact=8&amp;ved=0ahUKEwi4ttLgoMzSAhVF1xQKHSYEBy4QjRwIBw&amp;url=http://thefinerthingsintravel.com/cruising-lindblad-expeditions/&amp;psig=AFQjCNHKHG1ilsz4k4h_S9ET4_Oa58vfGw&amp;ust=148924621330030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charpblog.wordpress.com/2015/06/16/a-broch-blo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60" y="1231833"/>
            <a:ext cx="6809879" cy="38271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0" y="20618"/>
            <a:ext cx="9144000" cy="1200329"/>
          </a:xfrm>
          <a:prstGeom prst="rect">
            <a:avLst/>
          </a:prstGeom>
          <a:noFill/>
        </p:spPr>
        <p:txBody>
          <a:bodyPr wrap="square" rtlCol="0">
            <a:spAutoFit/>
          </a:bodyPr>
          <a:lstStyle/>
          <a:p>
            <a:pPr algn="ctr"/>
            <a:endParaRPr lang="en-GB" sz="1600" b="1" dirty="0"/>
          </a:p>
          <a:p>
            <a:pPr algn="ctr"/>
            <a:r>
              <a:rPr lang="en-GB" sz="2800" b="1" dirty="0"/>
              <a:t>WHAT DO YOU THINK THIS HEAP OF ROCKS ONCE WAS?</a:t>
            </a:r>
          </a:p>
        </p:txBody>
      </p:sp>
      <p:sp>
        <p:nvSpPr>
          <p:cNvPr id="5" name="TextBox 4"/>
          <p:cNvSpPr txBox="1"/>
          <p:nvPr/>
        </p:nvSpPr>
        <p:spPr>
          <a:xfrm>
            <a:off x="1167060" y="5105400"/>
            <a:ext cx="6833940" cy="1569660"/>
          </a:xfrm>
          <a:prstGeom prst="rect">
            <a:avLst/>
          </a:prstGeom>
          <a:noFill/>
        </p:spPr>
        <p:txBody>
          <a:bodyPr wrap="square" rtlCol="0">
            <a:spAutoFit/>
          </a:bodyPr>
          <a:lstStyle/>
          <a:p>
            <a:pPr algn="ctr"/>
            <a:r>
              <a:rPr lang="en-GB" sz="2400" dirty="0"/>
              <a:t>It is about 15m from side to side.</a:t>
            </a:r>
          </a:p>
          <a:p>
            <a:pPr algn="ctr"/>
            <a:r>
              <a:rPr lang="en-GB" sz="2400" dirty="0"/>
              <a:t>Is that bigger or smaller than your classroom?</a:t>
            </a:r>
          </a:p>
          <a:p>
            <a:pPr algn="ctr"/>
            <a:r>
              <a:rPr lang="en-GB" sz="2400" dirty="0"/>
              <a:t>Can you see a doorway into it?</a:t>
            </a:r>
          </a:p>
          <a:p>
            <a:pPr algn="ctr"/>
            <a:r>
              <a:rPr lang="en-GB" sz="2400" dirty="0"/>
              <a:t>Talk about your ideas.</a:t>
            </a:r>
          </a:p>
        </p:txBody>
      </p:sp>
      <p:sp>
        <p:nvSpPr>
          <p:cNvPr id="2" name="Foliennummernplatzhalter 1">
            <a:extLst>
              <a:ext uri="{FF2B5EF4-FFF2-40B4-BE49-F238E27FC236}">
                <a16:creationId xmlns:a16="http://schemas.microsoft.com/office/drawing/2014/main" id="{E03A9011-C3B1-4000-A840-4BA7B93999D9}"/>
              </a:ext>
            </a:extLst>
          </p:cNvPr>
          <p:cNvSpPr>
            <a:spLocks noGrp="1"/>
          </p:cNvSpPr>
          <p:nvPr>
            <p:ph type="sldNum" sz="quarter" idx="12"/>
          </p:nvPr>
        </p:nvSpPr>
        <p:spPr/>
        <p:txBody>
          <a:bodyPr/>
          <a:lstStyle/>
          <a:p>
            <a:fld id="{CC4140DF-EC27-443E-828E-41B0153BCE10}" type="slidenum">
              <a:rPr lang="en-GB" smtClean="0"/>
              <a:t>1</a:t>
            </a:fld>
            <a:endParaRPr lang="en-GB"/>
          </a:p>
        </p:txBody>
      </p:sp>
    </p:spTree>
    <p:extLst>
      <p:ext uri="{BB962C8B-B14F-4D97-AF65-F5344CB8AC3E}">
        <p14:creationId xmlns:p14="http://schemas.microsoft.com/office/powerpoint/2010/main" val="259317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0"/>
            <a:ext cx="6052582" cy="381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0"/>
            <a:ext cx="4724400" cy="4926570"/>
          </a:xfrm>
          <a:prstGeom prst="rect">
            <a:avLst/>
          </a:prstGeom>
        </p:spPr>
      </p:pic>
      <p:sp>
        <p:nvSpPr>
          <p:cNvPr id="4" name="TextBox 3"/>
          <p:cNvSpPr txBox="1"/>
          <p:nvPr/>
        </p:nvSpPr>
        <p:spPr>
          <a:xfrm>
            <a:off x="304800" y="838200"/>
            <a:ext cx="4238728" cy="1200329"/>
          </a:xfrm>
          <a:prstGeom prst="rect">
            <a:avLst/>
          </a:prstGeom>
          <a:noFill/>
        </p:spPr>
        <p:txBody>
          <a:bodyPr wrap="square" rtlCol="0">
            <a:spAutoFit/>
          </a:bodyPr>
          <a:lstStyle/>
          <a:p>
            <a:r>
              <a:rPr lang="en-GB" sz="2400" dirty="0"/>
              <a:t>Some broch towers, like these two on the Orkney Islands, had houses built around them. </a:t>
            </a:r>
          </a:p>
        </p:txBody>
      </p:sp>
      <p:sp>
        <p:nvSpPr>
          <p:cNvPr id="6" name="Foliennummernplatzhalter 5">
            <a:extLst>
              <a:ext uri="{FF2B5EF4-FFF2-40B4-BE49-F238E27FC236}">
                <a16:creationId xmlns:a16="http://schemas.microsoft.com/office/drawing/2014/main" id="{93ADC30F-76A0-4502-83E9-C60257290E04}"/>
              </a:ext>
            </a:extLst>
          </p:cNvPr>
          <p:cNvSpPr>
            <a:spLocks noGrp="1"/>
          </p:cNvSpPr>
          <p:nvPr>
            <p:ph type="sldNum" sz="quarter" idx="12"/>
          </p:nvPr>
        </p:nvSpPr>
        <p:spPr/>
        <p:txBody>
          <a:bodyPr/>
          <a:lstStyle/>
          <a:p>
            <a:fld id="{CC4140DF-EC27-443E-828E-41B0153BCE10}" type="slidenum">
              <a:rPr lang="en-GB" smtClean="0"/>
              <a:t>10</a:t>
            </a:fld>
            <a:endParaRPr lang="en-GB"/>
          </a:p>
        </p:txBody>
      </p:sp>
    </p:spTree>
    <p:extLst>
      <p:ext uri="{BB962C8B-B14F-4D97-AF65-F5344CB8AC3E}">
        <p14:creationId xmlns:p14="http://schemas.microsoft.com/office/powerpoint/2010/main" val="146063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roch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95083"/>
            <a:ext cx="5486400" cy="39227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broch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3505200" cy="46775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581400" y="304800"/>
            <a:ext cx="4648200" cy="1569660"/>
          </a:xfrm>
          <a:prstGeom prst="rect">
            <a:avLst/>
          </a:prstGeom>
          <a:noFill/>
        </p:spPr>
        <p:txBody>
          <a:bodyPr wrap="square" rtlCol="0">
            <a:spAutoFit/>
          </a:bodyPr>
          <a:lstStyle/>
          <a:p>
            <a:r>
              <a:rPr lang="en-GB" sz="2400" dirty="0"/>
              <a:t>Here are two more like it but their walls haven’t collapsed as much.</a:t>
            </a:r>
          </a:p>
          <a:p>
            <a:endParaRPr lang="en-GB" sz="2400" dirty="0"/>
          </a:p>
          <a:p>
            <a:r>
              <a:rPr lang="en-GB" sz="2400" dirty="0"/>
              <a:t>What shape are they?</a:t>
            </a:r>
          </a:p>
        </p:txBody>
      </p:sp>
      <p:sp>
        <p:nvSpPr>
          <p:cNvPr id="3" name="TextBox 2"/>
          <p:cNvSpPr txBox="1"/>
          <p:nvPr/>
        </p:nvSpPr>
        <p:spPr>
          <a:xfrm>
            <a:off x="533400" y="4717445"/>
            <a:ext cx="3429000" cy="1569660"/>
          </a:xfrm>
          <a:prstGeom prst="rect">
            <a:avLst/>
          </a:prstGeom>
          <a:noFill/>
        </p:spPr>
        <p:txBody>
          <a:bodyPr wrap="square" rtlCol="0">
            <a:spAutoFit/>
          </a:bodyPr>
          <a:lstStyle/>
          <a:p>
            <a:r>
              <a:rPr lang="en-GB" sz="2400" dirty="0"/>
              <a:t>How high do you think the walls would be if all the rocks around them were put back? </a:t>
            </a:r>
          </a:p>
        </p:txBody>
      </p:sp>
      <p:sp>
        <p:nvSpPr>
          <p:cNvPr id="4" name="Foliennummernplatzhalter 3">
            <a:extLst>
              <a:ext uri="{FF2B5EF4-FFF2-40B4-BE49-F238E27FC236}">
                <a16:creationId xmlns:a16="http://schemas.microsoft.com/office/drawing/2014/main" id="{033F3558-1DCB-4731-8E04-561081C78EAC}"/>
              </a:ext>
            </a:extLst>
          </p:cNvPr>
          <p:cNvSpPr>
            <a:spLocks noGrp="1"/>
          </p:cNvSpPr>
          <p:nvPr>
            <p:ph type="sldNum" sz="quarter" idx="12"/>
          </p:nvPr>
        </p:nvSpPr>
        <p:spPr/>
        <p:txBody>
          <a:bodyPr/>
          <a:lstStyle/>
          <a:p>
            <a:fld id="{CC4140DF-EC27-443E-828E-41B0153BCE10}" type="slidenum">
              <a:rPr lang="en-GB" smtClean="0"/>
              <a:t>2</a:t>
            </a:fld>
            <a:endParaRPr lang="en-GB"/>
          </a:p>
        </p:txBody>
      </p:sp>
    </p:spTree>
    <p:extLst>
      <p:ext uri="{BB962C8B-B14F-4D97-AF65-F5344CB8AC3E}">
        <p14:creationId xmlns:p14="http://schemas.microsoft.com/office/powerpoint/2010/main" val="402435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658710"/>
            <a:ext cx="6934200" cy="5200651"/>
          </a:xfrm>
          <a:prstGeom prst="rect">
            <a:avLst/>
          </a:prstGeom>
        </p:spPr>
      </p:pic>
      <p:sp>
        <p:nvSpPr>
          <p:cNvPr id="3" name="TextBox 2"/>
          <p:cNvSpPr txBox="1"/>
          <p:nvPr/>
        </p:nvSpPr>
        <p:spPr>
          <a:xfrm>
            <a:off x="3924301" y="446919"/>
            <a:ext cx="4191000" cy="1200329"/>
          </a:xfrm>
          <a:prstGeom prst="rect">
            <a:avLst/>
          </a:prstGeom>
          <a:noFill/>
        </p:spPr>
        <p:txBody>
          <a:bodyPr wrap="square" rtlCol="0">
            <a:spAutoFit/>
          </a:bodyPr>
          <a:lstStyle/>
          <a:p>
            <a:r>
              <a:rPr lang="en-GB" sz="2400" dirty="0"/>
              <a:t>This one is better preserved.  Just part of it has fallen down. </a:t>
            </a:r>
          </a:p>
          <a:p>
            <a:r>
              <a:rPr lang="en-GB" sz="2400" dirty="0"/>
              <a:t>It is open in the middle.</a:t>
            </a:r>
          </a:p>
        </p:txBody>
      </p:sp>
      <p:sp>
        <p:nvSpPr>
          <p:cNvPr id="4" name="TextBox 3"/>
          <p:cNvSpPr txBox="1"/>
          <p:nvPr/>
        </p:nvSpPr>
        <p:spPr>
          <a:xfrm>
            <a:off x="2895600" y="1905000"/>
            <a:ext cx="6248400" cy="707886"/>
          </a:xfrm>
          <a:prstGeom prst="rect">
            <a:avLst/>
          </a:prstGeom>
          <a:noFill/>
        </p:spPr>
        <p:txBody>
          <a:bodyPr wrap="square" rtlCol="0">
            <a:spAutoFit/>
          </a:bodyPr>
          <a:lstStyle/>
          <a:p>
            <a:pPr algn="ctr"/>
            <a:r>
              <a:rPr lang="en-GB" sz="2000" dirty="0"/>
              <a:t>If the man below is 1.5m tall, </a:t>
            </a:r>
          </a:p>
          <a:p>
            <a:pPr algn="ctr"/>
            <a:r>
              <a:rPr lang="en-GB" sz="2000" dirty="0"/>
              <a:t>measure how high the building is?</a:t>
            </a:r>
          </a:p>
        </p:txBody>
      </p:sp>
      <p:sp>
        <p:nvSpPr>
          <p:cNvPr id="5" name="TextBox 4"/>
          <p:cNvSpPr txBox="1"/>
          <p:nvPr/>
        </p:nvSpPr>
        <p:spPr>
          <a:xfrm>
            <a:off x="83892" y="2714896"/>
            <a:ext cx="2125909" cy="1200329"/>
          </a:xfrm>
          <a:prstGeom prst="rect">
            <a:avLst/>
          </a:prstGeom>
          <a:noFill/>
        </p:spPr>
        <p:txBody>
          <a:bodyPr wrap="square" rtlCol="0">
            <a:spAutoFit/>
          </a:bodyPr>
          <a:lstStyle/>
          <a:p>
            <a:r>
              <a:rPr lang="en-GB" sz="2400" dirty="0"/>
              <a:t>Can you see the building has double walls?</a:t>
            </a:r>
          </a:p>
        </p:txBody>
      </p:sp>
      <p:sp>
        <p:nvSpPr>
          <p:cNvPr id="6" name="Foliennummernplatzhalter 5">
            <a:extLst>
              <a:ext uri="{FF2B5EF4-FFF2-40B4-BE49-F238E27FC236}">
                <a16:creationId xmlns:a16="http://schemas.microsoft.com/office/drawing/2014/main" id="{C84F5CAD-6B31-493E-AEC5-EA8A4DA1CEA6}"/>
              </a:ext>
            </a:extLst>
          </p:cNvPr>
          <p:cNvSpPr>
            <a:spLocks noGrp="1"/>
          </p:cNvSpPr>
          <p:nvPr>
            <p:ph type="sldNum" sz="quarter" idx="12"/>
          </p:nvPr>
        </p:nvSpPr>
        <p:spPr/>
        <p:txBody>
          <a:bodyPr/>
          <a:lstStyle/>
          <a:p>
            <a:fld id="{CC4140DF-EC27-443E-828E-41B0153BCE10}" type="slidenum">
              <a:rPr lang="en-GB" smtClean="0"/>
              <a:t>3</a:t>
            </a:fld>
            <a:endParaRPr lang="en-GB"/>
          </a:p>
        </p:txBody>
      </p:sp>
      <p:pic>
        <p:nvPicPr>
          <p:cNvPr id="4100" name="Picture 4" descr="Image result for broch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54"/>
            <a:ext cx="3742494" cy="2717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45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result for broch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23"/>
          <a:stretch/>
        </p:blipFill>
        <p:spPr bwMode="auto">
          <a:xfrm>
            <a:off x="5029203" y="0"/>
            <a:ext cx="4114798" cy="577576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350" b="5201"/>
          <a:stretch/>
        </p:blipFill>
        <p:spPr>
          <a:xfrm>
            <a:off x="707571" y="2024229"/>
            <a:ext cx="3581400" cy="4833771"/>
          </a:xfrm>
          <a:prstGeom prst="rect">
            <a:avLst/>
          </a:prstGeom>
        </p:spPr>
      </p:pic>
      <p:sp>
        <p:nvSpPr>
          <p:cNvPr id="3" name="TextBox 2"/>
          <p:cNvSpPr txBox="1"/>
          <p:nvPr/>
        </p:nvSpPr>
        <p:spPr>
          <a:xfrm>
            <a:off x="685799" y="228600"/>
            <a:ext cx="3603171" cy="523220"/>
          </a:xfrm>
          <a:prstGeom prst="rect">
            <a:avLst/>
          </a:prstGeom>
          <a:noFill/>
        </p:spPr>
        <p:txBody>
          <a:bodyPr wrap="square" rtlCol="0">
            <a:spAutoFit/>
          </a:bodyPr>
          <a:lstStyle/>
          <a:p>
            <a:pPr algn="ctr"/>
            <a:r>
              <a:rPr lang="en-GB" sz="2800" b="1" dirty="0"/>
              <a:t>Between the walls</a:t>
            </a:r>
          </a:p>
        </p:txBody>
      </p:sp>
      <p:sp>
        <p:nvSpPr>
          <p:cNvPr id="4" name="TextBox 3"/>
          <p:cNvSpPr txBox="1"/>
          <p:nvPr/>
        </p:nvSpPr>
        <p:spPr>
          <a:xfrm>
            <a:off x="116136" y="809631"/>
            <a:ext cx="4764269" cy="1200329"/>
          </a:xfrm>
          <a:prstGeom prst="rect">
            <a:avLst/>
          </a:prstGeom>
          <a:noFill/>
        </p:spPr>
        <p:txBody>
          <a:bodyPr wrap="square" rtlCol="0">
            <a:spAutoFit/>
          </a:bodyPr>
          <a:lstStyle/>
          <a:p>
            <a:pPr algn="ctr"/>
            <a:r>
              <a:rPr lang="en-GB" sz="2400" dirty="0"/>
              <a:t>This is a room beside the only entranceway. </a:t>
            </a:r>
          </a:p>
          <a:p>
            <a:pPr algn="ctr"/>
            <a:r>
              <a:rPr lang="en-GB" sz="2400" dirty="0"/>
              <a:t>Who do you think would stay here?</a:t>
            </a:r>
          </a:p>
        </p:txBody>
      </p:sp>
      <p:sp>
        <p:nvSpPr>
          <p:cNvPr id="5" name="TextBox 4"/>
          <p:cNvSpPr txBox="1"/>
          <p:nvPr/>
        </p:nvSpPr>
        <p:spPr>
          <a:xfrm>
            <a:off x="5029203" y="5835142"/>
            <a:ext cx="4114796" cy="830997"/>
          </a:xfrm>
          <a:prstGeom prst="rect">
            <a:avLst/>
          </a:prstGeom>
          <a:noFill/>
        </p:spPr>
        <p:txBody>
          <a:bodyPr wrap="square" rtlCol="0">
            <a:spAutoFit/>
          </a:bodyPr>
          <a:lstStyle/>
          <a:p>
            <a:pPr algn="ctr"/>
            <a:r>
              <a:rPr lang="en-GB" sz="2400" dirty="0"/>
              <a:t>Where do you think these stairs lead?</a:t>
            </a:r>
          </a:p>
        </p:txBody>
      </p:sp>
      <p:sp>
        <p:nvSpPr>
          <p:cNvPr id="6" name="Foliennummernplatzhalter 5">
            <a:extLst>
              <a:ext uri="{FF2B5EF4-FFF2-40B4-BE49-F238E27FC236}">
                <a16:creationId xmlns:a16="http://schemas.microsoft.com/office/drawing/2014/main" id="{97DB38D9-4102-4A46-B97E-61BD538666A2}"/>
              </a:ext>
            </a:extLst>
          </p:cNvPr>
          <p:cNvSpPr>
            <a:spLocks noGrp="1"/>
          </p:cNvSpPr>
          <p:nvPr>
            <p:ph type="sldNum" sz="quarter" idx="12"/>
          </p:nvPr>
        </p:nvSpPr>
        <p:spPr/>
        <p:txBody>
          <a:bodyPr/>
          <a:lstStyle/>
          <a:p>
            <a:fld id="{CC4140DF-EC27-443E-828E-41B0153BCE10}" type="slidenum">
              <a:rPr lang="en-GB" smtClean="0"/>
              <a:t>4</a:t>
            </a:fld>
            <a:endParaRPr lang="en-GB"/>
          </a:p>
        </p:txBody>
      </p:sp>
    </p:spTree>
    <p:extLst>
      <p:ext uri="{BB962C8B-B14F-4D97-AF65-F5344CB8AC3E}">
        <p14:creationId xmlns:p14="http://schemas.microsoft.com/office/powerpoint/2010/main" val="76727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67300" cy="3800476"/>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233" y="3352800"/>
            <a:ext cx="4767424" cy="35160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67300" y="0"/>
            <a:ext cx="4076700" cy="3416320"/>
          </a:xfrm>
          <a:prstGeom prst="rect">
            <a:avLst/>
          </a:prstGeom>
          <a:noFill/>
        </p:spPr>
        <p:txBody>
          <a:bodyPr wrap="square" rtlCol="0">
            <a:spAutoFit/>
          </a:bodyPr>
          <a:lstStyle/>
          <a:p>
            <a:r>
              <a:rPr lang="en-GB" sz="2400" dirty="0"/>
              <a:t>This is the very best preserved one.  It is at Mousa in the Shetland Islands.  The buildings are called </a:t>
            </a:r>
            <a:r>
              <a:rPr lang="en-GB" sz="2400" b="1" dirty="0" err="1"/>
              <a:t>brochs</a:t>
            </a:r>
            <a:r>
              <a:rPr lang="en-GB" sz="2400" dirty="0"/>
              <a:t>.  They are like castles but 1,000 years older.</a:t>
            </a:r>
          </a:p>
          <a:p>
            <a:endParaRPr lang="en-GB" sz="2400" dirty="0"/>
          </a:p>
          <a:p>
            <a:r>
              <a:rPr lang="en-GB" sz="2400" b="1" dirty="0" err="1"/>
              <a:t>Brochs</a:t>
            </a:r>
            <a:r>
              <a:rPr lang="en-GB" sz="2400" dirty="0"/>
              <a:t> are only found in Scotland.</a:t>
            </a:r>
          </a:p>
        </p:txBody>
      </p:sp>
      <p:sp>
        <p:nvSpPr>
          <p:cNvPr id="3" name="TextBox 2"/>
          <p:cNvSpPr txBox="1"/>
          <p:nvPr/>
        </p:nvSpPr>
        <p:spPr>
          <a:xfrm>
            <a:off x="228600" y="3995853"/>
            <a:ext cx="3810000" cy="2677656"/>
          </a:xfrm>
          <a:prstGeom prst="rect">
            <a:avLst/>
          </a:prstGeom>
          <a:noFill/>
        </p:spPr>
        <p:txBody>
          <a:bodyPr wrap="square" rtlCol="0">
            <a:spAutoFit/>
          </a:bodyPr>
          <a:lstStyle/>
          <a:p>
            <a:r>
              <a:rPr lang="en-GB" sz="2400" dirty="0"/>
              <a:t>The stairs lead to the top of the broch wall.  Can you see the people up there?</a:t>
            </a:r>
          </a:p>
          <a:p>
            <a:endParaRPr lang="en-GB" sz="2400" dirty="0"/>
          </a:p>
          <a:p>
            <a:r>
              <a:rPr lang="en-GB" sz="2400" dirty="0"/>
              <a:t>If the person on top is about 1.5m tall how high is this </a:t>
            </a:r>
            <a:r>
              <a:rPr lang="en-GB" sz="2400" b="1" dirty="0"/>
              <a:t>broch</a:t>
            </a:r>
            <a:r>
              <a:rPr lang="en-GB" sz="2400" dirty="0"/>
              <a:t> tower?</a:t>
            </a:r>
          </a:p>
        </p:txBody>
      </p:sp>
      <p:sp>
        <p:nvSpPr>
          <p:cNvPr id="4" name="Foliennummernplatzhalter 3">
            <a:extLst>
              <a:ext uri="{FF2B5EF4-FFF2-40B4-BE49-F238E27FC236}">
                <a16:creationId xmlns:a16="http://schemas.microsoft.com/office/drawing/2014/main" id="{6E5BD937-107E-43AB-B353-6EFC98A42900}"/>
              </a:ext>
            </a:extLst>
          </p:cNvPr>
          <p:cNvSpPr>
            <a:spLocks noGrp="1"/>
          </p:cNvSpPr>
          <p:nvPr>
            <p:ph type="sldNum" sz="quarter" idx="12"/>
          </p:nvPr>
        </p:nvSpPr>
        <p:spPr/>
        <p:txBody>
          <a:bodyPr/>
          <a:lstStyle/>
          <a:p>
            <a:fld id="{CC4140DF-EC27-443E-828E-41B0153BCE10}" type="slidenum">
              <a:rPr lang="en-GB" smtClean="0"/>
              <a:t>5</a:t>
            </a:fld>
            <a:endParaRPr lang="en-GB"/>
          </a:p>
        </p:txBody>
      </p:sp>
    </p:spTree>
    <p:extLst>
      <p:ext uri="{BB962C8B-B14F-4D97-AF65-F5344CB8AC3E}">
        <p14:creationId xmlns:p14="http://schemas.microsoft.com/office/powerpoint/2010/main" val="306502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Image result for broch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394"/>
            <a:ext cx="4572000" cy="68838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2000" y="3962400"/>
            <a:ext cx="4495800" cy="830997"/>
          </a:xfrm>
          <a:prstGeom prst="rect">
            <a:avLst/>
          </a:prstGeom>
          <a:noFill/>
        </p:spPr>
        <p:txBody>
          <a:bodyPr wrap="square" rtlCol="0">
            <a:spAutoFit/>
          </a:bodyPr>
          <a:lstStyle/>
          <a:p>
            <a:pPr algn="ctr"/>
            <a:r>
              <a:rPr lang="en-GB" sz="2400" dirty="0"/>
              <a:t>Like all </a:t>
            </a:r>
            <a:r>
              <a:rPr lang="en-GB" sz="2400" b="1" dirty="0" err="1"/>
              <a:t>brochs</a:t>
            </a:r>
            <a:r>
              <a:rPr lang="en-GB" sz="2400" dirty="0"/>
              <a:t>,</a:t>
            </a:r>
            <a:r>
              <a:rPr lang="en-GB" sz="2400" b="1" dirty="0"/>
              <a:t> </a:t>
            </a:r>
          </a:p>
          <a:p>
            <a:pPr algn="ctr"/>
            <a:r>
              <a:rPr lang="en-GB" sz="2400" dirty="0"/>
              <a:t>it is empty in the middle.</a:t>
            </a:r>
          </a:p>
        </p:txBody>
      </p:sp>
      <p:sp>
        <p:nvSpPr>
          <p:cNvPr id="4" name="Foliennummernplatzhalter 3">
            <a:extLst>
              <a:ext uri="{FF2B5EF4-FFF2-40B4-BE49-F238E27FC236}">
                <a16:creationId xmlns:a16="http://schemas.microsoft.com/office/drawing/2014/main" id="{7D5BE1F0-8244-4A75-B52E-8A782586007F}"/>
              </a:ext>
            </a:extLst>
          </p:cNvPr>
          <p:cNvSpPr>
            <a:spLocks noGrp="1"/>
          </p:cNvSpPr>
          <p:nvPr>
            <p:ph type="sldNum" sz="quarter" idx="12"/>
          </p:nvPr>
        </p:nvSpPr>
        <p:spPr/>
        <p:txBody>
          <a:bodyPr/>
          <a:lstStyle/>
          <a:p>
            <a:fld id="{CC4140DF-EC27-443E-828E-41B0153BCE10}" type="slidenum">
              <a:rPr lang="en-GB" smtClean="0"/>
              <a:t>6</a:t>
            </a:fld>
            <a:endParaRPr lang="en-GB"/>
          </a:p>
        </p:txBody>
      </p:sp>
      <p:pic>
        <p:nvPicPr>
          <p:cNvPr id="3086" name="Picture 14" descr="Image result for broch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40" r="7692"/>
          <a:stretch/>
        </p:blipFill>
        <p:spPr bwMode="auto">
          <a:xfrm>
            <a:off x="4572000" y="-13394"/>
            <a:ext cx="4572000" cy="3800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171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89" y="-10886"/>
            <a:ext cx="7465022" cy="49395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5105400"/>
            <a:ext cx="8763000" cy="1569660"/>
          </a:xfrm>
          <a:prstGeom prst="rect">
            <a:avLst/>
          </a:prstGeom>
          <a:noFill/>
        </p:spPr>
        <p:txBody>
          <a:bodyPr wrap="square" rtlCol="0">
            <a:spAutoFit/>
          </a:bodyPr>
          <a:lstStyle/>
          <a:p>
            <a:r>
              <a:rPr lang="en-GB" sz="2400" dirty="0"/>
              <a:t>But there are lots of openings through the inside wall.  Most are windows letting light into the staircase but some are big, like doors.  There are also ledges that run around the wall.  What do you think they could have been for?</a:t>
            </a:r>
          </a:p>
        </p:txBody>
      </p:sp>
      <p:sp>
        <p:nvSpPr>
          <p:cNvPr id="8" name="Right Arrow 7"/>
          <p:cNvSpPr/>
          <p:nvPr/>
        </p:nvSpPr>
        <p:spPr>
          <a:xfrm flipV="1">
            <a:off x="609600" y="2187839"/>
            <a:ext cx="1676400" cy="3000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0" y="1780263"/>
            <a:ext cx="914400" cy="461665"/>
          </a:xfrm>
          <a:prstGeom prst="rect">
            <a:avLst/>
          </a:prstGeom>
          <a:noFill/>
        </p:spPr>
        <p:txBody>
          <a:bodyPr wrap="square" rtlCol="0">
            <a:spAutoFit/>
          </a:bodyPr>
          <a:lstStyle/>
          <a:p>
            <a:r>
              <a:rPr lang="en-GB" sz="2400" dirty="0"/>
              <a:t>Ledge</a:t>
            </a:r>
          </a:p>
        </p:txBody>
      </p:sp>
      <p:sp>
        <p:nvSpPr>
          <p:cNvPr id="3" name="Foliennummernplatzhalter 2">
            <a:extLst>
              <a:ext uri="{FF2B5EF4-FFF2-40B4-BE49-F238E27FC236}">
                <a16:creationId xmlns:a16="http://schemas.microsoft.com/office/drawing/2014/main" id="{B53AD37C-B729-4173-91C2-A96251EF3FAE}"/>
              </a:ext>
            </a:extLst>
          </p:cNvPr>
          <p:cNvSpPr>
            <a:spLocks noGrp="1"/>
          </p:cNvSpPr>
          <p:nvPr>
            <p:ph type="sldNum" sz="quarter" idx="12"/>
          </p:nvPr>
        </p:nvSpPr>
        <p:spPr/>
        <p:txBody>
          <a:bodyPr/>
          <a:lstStyle/>
          <a:p>
            <a:fld id="{CC4140DF-EC27-443E-828E-41B0153BCE10}" type="slidenum">
              <a:rPr lang="en-GB" smtClean="0"/>
              <a:t>7</a:t>
            </a:fld>
            <a:endParaRPr lang="en-GB"/>
          </a:p>
        </p:txBody>
      </p:sp>
    </p:spTree>
    <p:extLst>
      <p:ext uri="{BB962C8B-B14F-4D97-AF65-F5344CB8AC3E}">
        <p14:creationId xmlns:p14="http://schemas.microsoft.com/office/powerpoint/2010/main" val="419764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41111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477000" y="1600200"/>
            <a:ext cx="2438400" cy="3785652"/>
          </a:xfrm>
          <a:prstGeom prst="rect">
            <a:avLst/>
          </a:prstGeom>
          <a:noFill/>
        </p:spPr>
        <p:txBody>
          <a:bodyPr wrap="square" rtlCol="0">
            <a:spAutoFit/>
          </a:bodyPr>
          <a:lstStyle/>
          <a:p>
            <a:r>
              <a:rPr lang="en-GB" sz="2400" dirty="0"/>
              <a:t>The ledges were to hold wooden floors. The large openings were for doors from the stairs into the rooms.</a:t>
            </a:r>
          </a:p>
          <a:p>
            <a:endParaRPr lang="en-GB" sz="2400" dirty="0"/>
          </a:p>
          <a:p>
            <a:r>
              <a:rPr lang="en-GB" sz="2400" dirty="0"/>
              <a:t>There was a roof over the top.</a:t>
            </a:r>
          </a:p>
        </p:txBody>
      </p:sp>
      <p:sp>
        <p:nvSpPr>
          <p:cNvPr id="4" name="Foliennummernplatzhalter 3">
            <a:extLst>
              <a:ext uri="{FF2B5EF4-FFF2-40B4-BE49-F238E27FC236}">
                <a16:creationId xmlns:a16="http://schemas.microsoft.com/office/drawing/2014/main" id="{D347718E-23C0-4A93-9904-94E6AAD8CE25}"/>
              </a:ext>
            </a:extLst>
          </p:cNvPr>
          <p:cNvSpPr>
            <a:spLocks noGrp="1"/>
          </p:cNvSpPr>
          <p:nvPr>
            <p:ph type="sldNum" sz="quarter" idx="12"/>
          </p:nvPr>
        </p:nvSpPr>
        <p:spPr/>
        <p:txBody>
          <a:bodyPr/>
          <a:lstStyle/>
          <a:p>
            <a:fld id="{CC4140DF-EC27-443E-828E-41B0153BCE10}" type="slidenum">
              <a:rPr lang="en-GB" smtClean="0"/>
              <a:t>8</a:t>
            </a:fld>
            <a:endParaRPr lang="en-GB"/>
          </a:p>
        </p:txBody>
      </p:sp>
    </p:spTree>
    <p:extLst>
      <p:ext uri="{BB962C8B-B14F-4D97-AF65-F5344CB8AC3E}">
        <p14:creationId xmlns:p14="http://schemas.microsoft.com/office/powerpoint/2010/main" val="120025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01" y="0"/>
            <a:ext cx="8010797" cy="5058985"/>
          </a:xfrm>
          <a:prstGeom prst="rect">
            <a:avLst/>
          </a:prstGeom>
        </p:spPr>
      </p:pic>
      <p:sp>
        <p:nvSpPr>
          <p:cNvPr id="3" name="TextBox 2"/>
          <p:cNvSpPr txBox="1"/>
          <p:nvPr/>
        </p:nvSpPr>
        <p:spPr>
          <a:xfrm>
            <a:off x="152401" y="5119158"/>
            <a:ext cx="8991599" cy="1569660"/>
          </a:xfrm>
          <a:prstGeom prst="rect">
            <a:avLst/>
          </a:prstGeom>
          <a:noFill/>
        </p:spPr>
        <p:txBody>
          <a:bodyPr wrap="square" rtlCol="0">
            <a:spAutoFit/>
          </a:bodyPr>
          <a:lstStyle/>
          <a:p>
            <a:pPr algn="ctr"/>
            <a:r>
              <a:rPr lang="en-GB" sz="2400" dirty="0"/>
              <a:t>Sometimes stone was used to make the furniture because there was not enough wood, so it hasn’t rotted away.</a:t>
            </a:r>
          </a:p>
          <a:p>
            <a:pPr algn="ctr"/>
            <a:r>
              <a:rPr lang="en-GB" sz="2400" dirty="0"/>
              <a:t>Can you see the hearth?</a:t>
            </a:r>
          </a:p>
          <a:p>
            <a:pPr algn="ctr"/>
            <a:r>
              <a:rPr lang="en-GB" sz="2400" dirty="0"/>
              <a:t>Can you see the well next it?</a:t>
            </a:r>
          </a:p>
        </p:txBody>
      </p:sp>
      <p:sp>
        <p:nvSpPr>
          <p:cNvPr id="4" name="Foliennummernplatzhalter 3">
            <a:extLst>
              <a:ext uri="{FF2B5EF4-FFF2-40B4-BE49-F238E27FC236}">
                <a16:creationId xmlns:a16="http://schemas.microsoft.com/office/drawing/2014/main" id="{DFC72F33-C607-45C8-91B0-1D6F4EAECC59}"/>
              </a:ext>
            </a:extLst>
          </p:cNvPr>
          <p:cNvSpPr>
            <a:spLocks noGrp="1"/>
          </p:cNvSpPr>
          <p:nvPr>
            <p:ph type="sldNum" sz="quarter" idx="12"/>
          </p:nvPr>
        </p:nvSpPr>
        <p:spPr/>
        <p:txBody>
          <a:bodyPr/>
          <a:lstStyle/>
          <a:p>
            <a:fld id="{CC4140DF-EC27-443E-828E-41B0153BCE10}" type="slidenum">
              <a:rPr lang="en-GB" smtClean="0"/>
              <a:t>9</a:t>
            </a:fld>
            <a:endParaRPr lang="en-GB"/>
          </a:p>
        </p:txBody>
      </p:sp>
    </p:spTree>
    <p:extLst>
      <p:ext uri="{BB962C8B-B14F-4D97-AF65-F5344CB8AC3E}">
        <p14:creationId xmlns:p14="http://schemas.microsoft.com/office/powerpoint/2010/main" val="144723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TotalTime>
  <Words>392</Words>
  <Application>Microsoft Macintosh PowerPoint</Application>
  <PresentationFormat>On-screen Show (4:3)</PresentationFormat>
  <Paragraphs>52</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&amp; Roy</dc:creator>
  <cp:lastModifiedBy>Microsoft Office User</cp:lastModifiedBy>
  <cp:revision>39</cp:revision>
  <dcterms:created xsi:type="dcterms:W3CDTF">2017-03-10T10:34:10Z</dcterms:created>
  <dcterms:modified xsi:type="dcterms:W3CDTF">2019-10-05T18:18:24Z</dcterms:modified>
</cp:coreProperties>
</file>