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7" r:id="rId3"/>
    <p:sldId id="268" r:id="rId4"/>
    <p:sldId id="269" r:id="rId5"/>
    <p:sldId id="266" r:id="rId6"/>
    <p:sldId id="260" r:id="rId7"/>
    <p:sldId id="278" r:id="rId8"/>
    <p:sldId id="270" r:id="rId9"/>
    <p:sldId id="271" r:id="rId10"/>
    <p:sldId id="272" r:id="rId11"/>
    <p:sldId id="273"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8" autoAdjust="0"/>
    <p:restoredTop sz="94663"/>
  </p:normalViewPr>
  <p:slideViewPr>
    <p:cSldViewPr>
      <p:cViewPr varScale="1">
        <p:scale>
          <a:sx n="117" d="100"/>
          <a:sy n="117" d="100"/>
        </p:scale>
        <p:origin x="152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82C4F-C777-8546-981B-3FBB34E03D25}" type="datetimeFigureOut">
              <a:rPr lang="en-US" smtClean="0"/>
              <a:t>10/5/19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16AA7-667D-334A-8217-25A55657AF0B}" type="slidenum">
              <a:rPr lang="en-US" smtClean="0"/>
              <a:t>‹#›</a:t>
            </a:fld>
            <a:endParaRPr lang="en-US"/>
          </a:p>
        </p:txBody>
      </p:sp>
    </p:spTree>
    <p:extLst>
      <p:ext uri="{BB962C8B-B14F-4D97-AF65-F5344CB8AC3E}">
        <p14:creationId xmlns:p14="http://schemas.microsoft.com/office/powerpoint/2010/main" val="34354729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Imperial College London/Chase Stone</a:t>
            </a:r>
          </a:p>
          <a:p>
            <a:r>
              <a:rPr lang="en-US" dirty="0"/>
              <a:t>http://</a:t>
            </a:r>
            <a:r>
              <a:rPr lang="en-US" dirty="0" err="1"/>
              <a:t>www.sciencemag.org</a:t>
            </a:r>
            <a:r>
              <a:rPr lang="en-US" dirty="0"/>
              <a:t>/news/2017/04/original-brexit-how-tremendous-ice-age-waterfalls-cut-britain-europe</a:t>
            </a:r>
          </a:p>
        </p:txBody>
      </p:sp>
      <p:sp>
        <p:nvSpPr>
          <p:cNvPr id="4" name="Slide Number Placeholder 3"/>
          <p:cNvSpPr>
            <a:spLocks noGrp="1"/>
          </p:cNvSpPr>
          <p:nvPr>
            <p:ph type="sldNum" sz="quarter" idx="10"/>
          </p:nvPr>
        </p:nvSpPr>
        <p:spPr/>
        <p:txBody>
          <a:bodyPr/>
          <a:lstStyle/>
          <a:p>
            <a:fld id="{0F216AA7-667D-334A-8217-25A55657AF0B}" type="slidenum">
              <a:rPr lang="en-US" smtClean="0"/>
              <a:t>1</a:t>
            </a:fld>
            <a:endParaRPr lang="en-US"/>
          </a:p>
        </p:txBody>
      </p:sp>
    </p:spTree>
    <p:extLst>
      <p:ext uri="{BB962C8B-B14F-4D97-AF65-F5344CB8AC3E}">
        <p14:creationId xmlns:p14="http://schemas.microsoft.com/office/powerpoint/2010/main" val="181195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Courtesy of Current Archaeology</a:t>
            </a:r>
            <a:endParaRPr lang="en-US" dirty="0"/>
          </a:p>
        </p:txBody>
      </p:sp>
      <p:sp>
        <p:nvSpPr>
          <p:cNvPr id="4" name="Slide Number Placeholder 3"/>
          <p:cNvSpPr>
            <a:spLocks noGrp="1"/>
          </p:cNvSpPr>
          <p:nvPr>
            <p:ph type="sldNum" sz="quarter" idx="10"/>
          </p:nvPr>
        </p:nvSpPr>
        <p:spPr/>
        <p:txBody>
          <a:bodyPr/>
          <a:lstStyle/>
          <a:p>
            <a:fld id="{0F216AA7-667D-334A-8217-25A55657AF0B}" type="slidenum">
              <a:rPr lang="en-US" smtClean="0"/>
              <a:t>12</a:t>
            </a:fld>
            <a:endParaRPr lang="en-US"/>
          </a:p>
        </p:txBody>
      </p:sp>
    </p:spTree>
    <p:extLst>
      <p:ext uri="{BB962C8B-B14F-4D97-AF65-F5344CB8AC3E}">
        <p14:creationId xmlns:p14="http://schemas.microsoft.com/office/powerpoint/2010/main" val="181195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(left to right): </a:t>
            </a:r>
            <a:r>
              <a:rPr lang="en-US" baseline="0" dirty="0" err="1"/>
              <a:t>Handaxe</a:t>
            </a:r>
            <a:r>
              <a:rPr lang="en-US" baseline="0" dirty="0"/>
              <a:t> © Museum of London; arrowheads © </a:t>
            </a:r>
            <a:r>
              <a:rPr lang="en-US" baseline="0" dirty="0" err="1"/>
              <a:t>Wessex</a:t>
            </a:r>
            <a:r>
              <a:rPr lang="en-US" baseline="0" dirty="0"/>
              <a:t> Archaeology; bronze shield © Trustees of the </a:t>
            </a:r>
            <a:r>
              <a:rPr lang="en-US" baseline="0"/>
              <a:t>British Museum</a:t>
            </a:r>
            <a:endParaRPr lang="en-US" dirty="0"/>
          </a:p>
        </p:txBody>
      </p:sp>
      <p:sp>
        <p:nvSpPr>
          <p:cNvPr id="4" name="Slide Number Placeholder 3"/>
          <p:cNvSpPr>
            <a:spLocks noGrp="1"/>
          </p:cNvSpPr>
          <p:nvPr>
            <p:ph type="sldNum" sz="quarter" idx="10"/>
          </p:nvPr>
        </p:nvSpPr>
        <p:spPr/>
        <p:txBody>
          <a:bodyPr/>
          <a:lstStyle/>
          <a:p>
            <a:fld id="{0F216AA7-667D-334A-8217-25A55657AF0B}" type="slidenum">
              <a:rPr lang="en-US" smtClean="0"/>
              <a:t>2</a:t>
            </a:fld>
            <a:endParaRPr lang="en-US"/>
          </a:p>
        </p:txBody>
      </p:sp>
    </p:spTree>
    <p:extLst>
      <p:ext uri="{BB962C8B-B14F-4D97-AF65-F5344CB8AC3E}">
        <p14:creationId xmlns:p14="http://schemas.microsoft.com/office/powerpoint/2010/main" val="181195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(top to bottom): Stonehenge; excavated hut circle (courtesy: Cornwall Archaeology)</a:t>
            </a:r>
            <a:endParaRPr lang="en-US" dirty="0"/>
          </a:p>
        </p:txBody>
      </p:sp>
      <p:sp>
        <p:nvSpPr>
          <p:cNvPr id="4" name="Slide Number Placeholder 3"/>
          <p:cNvSpPr>
            <a:spLocks noGrp="1"/>
          </p:cNvSpPr>
          <p:nvPr>
            <p:ph type="sldNum" sz="quarter" idx="10"/>
          </p:nvPr>
        </p:nvSpPr>
        <p:spPr/>
        <p:txBody>
          <a:bodyPr/>
          <a:lstStyle/>
          <a:p>
            <a:fld id="{0F216AA7-667D-334A-8217-25A55657AF0B}" type="slidenum">
              <a:rPr lang="en-US" smtClean="0"/>
              <a:t>3</a:t>
            </a:fld>
            <a:endParaRPr lang="en-US"/>
          </a:p>
        </p:txBody>
      </p:sp>
    </p:spTree>
    <p:extLst>
      <p:ext uri="{BB962C8B-B14F-4D97-AF65-F5344CB8AC3E}">
        <p14:creationId xmlns:p14="http://schemas.microsoft.com/office/powerpoint/2010/main" val="181195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(left to right): </a:t>
            </a:r>
            <a:endParaRPr lang="en-US" dirty="0"/>
          </a:p>
        </p:txBody>
      </p:sp>
      <p:sp>
        <p:nvSpPr>
          <p:cNvPr id="4" name="Slide Number Placeholder 3"/>
          <p:cNvSpPr>
            <a:spLocks noGrp="1"/>
          </p:cNvSpPr>
          <p:nvPr>
            <p:ph type="sldNum" sz="quarter" idx="10"/>
          </p:nvPr>
        </p:nvSpPr>
        <p:spPr/>
        <p:txBody>
          <a:bodyPr/>
          <a:lstStyle/>
          <a:p>
            <a:fld id="{0F216AA7-667D-334A-8217-25A55657AF0B}" type="slidenum">
              <a:rPr lang="en-US" smtClean="0"/>
              <a:t>4</a:t>
            </a:fld>
            <a:endParaRPr lang="en-US"/>
          </a:p>
        </p:txBody>
      </p:sp>
    </p:spTree>
    <p:extLst>
      <p:ext uri="{BB962C8B-B14F-4D97-AF65-F5344CB8AC3E}">
        <p14:creationId xmlns:p14="http://schemas.microsoft.com/office/powerpoint/2010/main" val="181195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Bradgate Park Trust</a:t>
            </a:r>
          </a:p>
        </p:txBody>
      </p:sp>
      <p:sp>
        <p:nvSpPr>
          <p:cNvPr id="4" name="Slide Number Placeholder 3"/>
          <p:cNvSpPr>
            <a:spLocks noGrp="1"/>
          </p:cNvSpPr>
          <p:nvPr>
            <p:ph type="sldNum" sz="quarter" idx="10"/>
          </p:nvPr>
        </p:nvSpPr>
        <p:spPr/>
        <p:txBody>
          <a:bodyPr/>
          <a:lstStyle/>
          <a:p>
            <a:fld id="{0F216AA7-667D-334A-8217-25A55657AF0B}" type="slidenum">
              <a:rPr lang="en-US" smtClean="0"/>
              <a:t>7</a:t>
            </a:fld>
            <a:endParaRPr lang="en-US"/>
          </a:p>
        </p:txBody>
      </p:sp>
    </p:spTree>
    <p:extLst>
      <p:ext uri="{BB962C8B-B14F-4D97-AF65-F5344CB8AC3E}">
        <p14:creationId xmlns:p14="http://schemas.microsoft.com/office/powerpoint/2010/main" val="226203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(left to right): </a:t>
            </a:r>
            <a:endParaRPr lang="en-US" dirty="0"/>
          </a:p>
        </p:txBody>
      </p:sp>
      <p:sp>
        <p:nvSpPr>
          <p:cNvPr id="4" name="Slide Number Placeholder 3"/>
          <p:cNvSpPr>
            <a:spLocks noGrp="1"/>
          </p:cNvSpPr>
          <p:nvPr>
            <p:ph type="sldNum" sz="quarter" idx="10"/>
          </p:nvPr>
        </p:nvSpPr>
        <p:spPr/>
        <p:txBody>
          <a:bodyPr/>
          <a:lstStyle/>
          <a:p>
            <a:fld id="{0F216AA7-667D-334A-8217-25A55657AF0B}" type="slidenum">
              <a:rPr lang="en-US" smtClean="0"/>
              <a:t>8</a:t>
            </a:fld>
            <a:endParaRPr lang="en-US"/>
          </a:p>
        </p:txBody>
      </p:sp>
    </p:spTree>
    <p:extLst>
      <p:ext uri="{BB962C8B-B14F-4D97-AF65-F5344CB8AC3E}">
        <p14:creationId xmlns:p14="http://schemas.microsoft.com/office/powerpoint/2010/main" val="181195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t>
            </a:r>
            <a:endParaRPr lang="en-US" dirty="0"/>
          </a:p>
        </p:txBody>
      </p:sp>
      <p:sp>
        <p:nvSpPr>
          <p:cNvPr id="4" name="Slide Number Placeholder 3"/>
          <p:cNvSpPr>
            <a:spLocks noGrp="1"/>
          </p:cNvSpPr>
          <p:nvPr>
            <p:ph type="sldNum" sz="quarter" idx="10"/>
          </p:nvPr>
        </p:nvSpPr>
        <p:spPr/>
        <p:txBody>
          <a:bodyPr/>
          <a:lstStyle/>
          <a:p>
            <a:fld id="{0F216AA7-667D-334A-8217-25A55657AF0B}" type="slidenum">
              <a:rPr lang="en-US" smtClean="0"/>
              <a:t>9</a:t>
            </a:fld>
            <a:endParaRPr lang="en-US"/>
          </a:p>
        </p:txBody>
      </p:sp>
    </p:spTree>
    <p:extLst>
      <p:ext uri="{BB962C8B-B14F-4D97-AF65-F5344CB8AC3E}">
        <p14:creationId xmlns:p14="http://schemas.microsoft.com/office/powerpoint/2010/main" val="181195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(left to right): </a:t>
            </a:r>
            <a:endParaRPr lang="en-US" dirty="0"/>
          </a:p>
        </p:txBody>
      </p:sp>
      <p:sp>
        <p:nvSpPr>
          <p:cNvPr id="4" name="Slide Number Placeholder 3"/>
          <p:cNvSpPr>
            <a:spLocks noGrp="1"/>
          </p:cNvSpPr>
          <p:nvPr>
            <p:ph type="sldNum" sz="quarter" idx="10"/>
          </p:nvPr>
        </p:nvSpPr>
        <p:spPr/>
        <p:txBody>
          <a:bodyPr/>
          <a:lstStyle/>
          <a:p>
            <a:fld id="{0F216AA7-667D-334A-8217-25A55657AF0B}" type="slidenum">
              <a:rPr lang="en-US" smtClean="0"/>
              <a:t>10</a:t>
            </a:fld>
            <a:endParaRPr lang="en-US"/>
          </a:p>
        </p:txBody>
      </p:sp>
    </p:spTree>
    <p:extLst>
      <p:ext uri="{BB962C8B-B14F-4D97-AF65-F5344CB8AC3E}">
        <p14:creationId xmlns:p14="http://schemas.microsoft.com/office/powerpoint/2010/main" val="181195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r>
              <a:rPr lang="en-US" baseline="0" dirty="0"/>
              <a:t> (left to right): </a:t>
            </a:r>
            <a:endParaRPr lang="en-US" dirty="0"/>
          </a:p>
        </p:txBody>
      </p:sp>
      <p:sp>
        <p:nvSpPr>
          <p:cNvPr id="4" name="Slide Number Placeholder 3"/>
          <p:cNvSpPr>
            <a:spLocks noGrp="1"/>
          </p:cNvSpPr>
          <p:nvPr>
            <p:ph type="sldNum" sz="quarter" idx="10"/>
          </p:nvPr>
        </p:nvSpPr>
        <p:spPr/>
        <p:txBody>
          <a:bodyPr/>
          <a:lstStyle/>
          <a:p>
            <a:fld id="{0F216AA7-667D-334A-8217-25A55657AF0B}" type="slidenum">
              <a:rPr lang="en-US" smtClean="0"/>
              <a:t>11</a:t>
            </a:fld>
            <a:endParaRPr lang="en-US"/>
          </a:p>
        </p:txBody>
      </p:sp>
    </p:spTree>
    <p:extLst>
      <p:ext uri="{BB962C8B-B14F-4D97-AF65-F5344CB8AC3E}">
        <p14:creationId xmlns:p14="http://schemas.microsoft.com/office/powerpoint/2010/main" val="181195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37305D-B815-4A95-8B44-69A6FA720035}" type="datetimeFigureOut">
              <a:rPr lang="en-GB" smtClean="0"/>
              <a:t>05/10/2019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485C9-4B79-408C-8215-8E9194E68F18}" type="slidenum">
              <a:rPr lang="en-GB" smtClean="0"/>
              <a:t>‹#›</a:t>
            </a:fld>
            <a:endParaRPr lang="en-GB"/>
          </a:p>
        </p:txBody>
      </p:sp>
    </p:spTree>
    <p:extLst>
      <p:ext uri="{BB962C8B-B14F-4D97-AF65-F5344CB8AC3E}">
        <p14:creationId xmlns:p14="http://schemas.microsoft.com/office/powerpoint/2010/main" val="11490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37305D-B815-4A95-8B44-69A6FA720035}" type="datetimeFigureOut">
              <a:rPr lang="en-GB" smtClean="0"/>
              <a:t>05/10/2019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485C9-4B79-408C-8215-8E9194E68F18}" type="slidenum">
              <a:rPr lang="en-GB" smtClean="0"/>
              <a:t>‹#›</a:t>
            </a:fld>
            <a:endParaRPr lang="en-GB"/>
          </a:p>
        </p:txBody>
      </p:sp>
    </p:spTree>
    <p:extLst>
      <p:ext uri="{BB962C8B-B14F-4D97-AF65-F5344CB8AC3E}">
        <p14:creationId xmlns:p14="http://schemas.microsoft.com/office/powerpoint/2010/main" val="187592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37305D-B815-4A95-8B44-69A6FA720035}" type="datetimeFigureOut">
              <a:rPr lang="en-GB" smtClean="0"/>
              <a:t>05/10/2019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485C9-4B79-408C-8215-8E9194E68F18}" type="slidenum">
              <a:rPr lang="en-GB" smtClean="0"/>
              <a:t>‹#›</a:t>
            </a:fld>
            <a:endParaRPr lang="en-GB"/>
          </a:p>
        </p:txBody>
      </p:sp>
    </p:spTree>
    <p:extLst>
      <p:ext uri="{BB962C8B-B14F-4D97-AF65-F5344CB8AC3E}">
        <p14:creationId xmlns:p14="http://schemas.microsoft.com/office/powerpoint/2010/main" val="117467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37305D-B815-4A95-8B44-69A6FA720035}" type="datetimeFigureOut">
              <a:rPr lang="en-GB" smtClean="0"/>
              <a:t>05/10/2019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485C9-4B79-408C-8215-8E9194E68F18}" type="slidenum">
              <a:rPr lang="en-GB" smtClean="0"/>
              <a:t>‹#›</a:t>
            </a:fld>
            <a:endParaRPr lang="en-GB"/>
          </a:p>
        </p:txBody>
      </p:sp>
    </p:spTree>
    <p:extLst>
      <p:ext uri="{BB962C8B-B14F-4D97-AF65-F5344CB8AC3E}">
        <p14:creationId xmlns:p14="http://schemas.microsoft.com/office/powerpoint/2010/main" val="56945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37305D-B815-4A95-8B44-69A6FA720035}" type="datetimeFigureOut">
              <a:rPr lang="en-GB" smtClean="0"/>
              <a:t>05/10/2019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C485C9-4B79-408C-8215-8E9194E68F18}" type="slidenum">
              <a:rPr lang="en-GB" smtClean="0"/>
              <a:t>‹#›</a:t>
            </a:fld>
            <a:endParaRPr lang="en-GB"/>
          </a:p>
        </p:txBody>
      </p:sp>
    </p:spTree>
    <p:extLst>
      <p:ext uri="{BB962C8B-B14F-4D97-AF65-F5344CB8AC3E}">
        <p14:creationId xmlns:p14="http://schemas.microsoft.com/office/powerpoint/2010/main" val="31721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C37305D-B815-4A95-8B44-69A6FA720035}" type="datetimeFigureOut">
              <a:rPr lang="en-GB" smtClean="0"/>
              <a:t>05/10/2019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C485C9-4B79-408C-8215-8E9194E68F18}" type="slidenum">
              <a:rPr lang="en-GB" smtClean="0"/>
              <a:t>‹#›</a:t>
            </a:fld>
            <a:endParaRPr lang="en-GB"/>
          </a:p>
        </p:txBody>
      </p:sp>
    </p:spTree>
    <p:extLst>
      <p:ext uri="{BB962C8B-B14F-4D97-AF65-F5344CB8AC3E}">
        <p14:creationId xmlns:p14="http://schemas.microsoft.com/office/powerpoint/2010/main" val="5711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C37305D-B815-4A95-8B44-69A6FA720035}" type="datetimeFigureOut">
              <a:rPr lang="en-GB" smtClean="0"/>
              <a:t>05/10/2019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C485C9-4B79-408C-8215-8E9194E68F18}" type="slidenum">
              <a:rPr lang="en-GB" smtClean="0"/>
              <a:t>‹#›</a:t>
            </a:fld>
            <a:endParaRPr lang="en-GB"/>
          </a:p>
        </p:txBody>
      </p:sp>
    </p:spTree>
    <p:extLst>
      <p:ext uri="{BB962C8B-B14F-4D97-AF65-F5344CB8AC3E}">
        <p14:creationId xmlns:p14="http://schemas.microsoft.com/office/powerpoint/2010/main" val="389560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C37305D-B815-4A95-8B44-69A6FA720035}" type="datetimeFigureOut">
              <a:rPr lang="en-GB" smtClean="0"/>
              <a:t>05/10/2019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C485C9-4B79-408C-8215-8E9194E68F18}" type="slidenum">
              <a:rPr lang="en-GB" smtClean="0"/>
              <a:t>‹#›</a:t>
            </a:fld>
            <a:endParaRPr lang="en-GB"/>
          </a:p>
        </p:txBody>
      </p:sp>
    </p:spTree>
    <p:extLst>
      <p:ext uri="{BB962C8B-B14F-4D97-AF65-F5344CB8AC3E}">
        <p14:creationId xmlns:p14="http://schemas.microsoft.com/office/powerpoint/2010/main" val="376489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7305D-B815-4A95-8B44-69A6FA720035}" type="datetimeFigureOut">
              <a:rPr lang="en-GB" smtClean="0"/>
              <a:t>05/10/2019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C485C9-4B79-408C-8215-8E9194E68F18}" type="slidenum">
              <a:rPr lang="en-GB" smtClean="0"/>
              <a:t>‹#›</a:t>
            </a:fld>
            <a:endParaRPr lang="en-GB"/>
          </a:p>
        </p:txBody>
      </p:sp>
    </p:spTree>
    <p:extLst>
      <p:ext uri="{BB962C8B-B14F-4D97-AF65-F5344CB8AC3E}">
        <p14:creationId xmlns:p14="http://schemas.microsoft.com/office/powerpoint/2010/main" val="422147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37305D-B815-4A95-8B44-69A6FA720035}" type="datetimeFigureOut">
              <a:rPr lang="en-GB" smtClean="0"/>
              <a:t>05/10/2019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C485C9-4B79-408C-8215-8E9194E68F18}" type="slidenum">
              <a:rPr lang="en-GB" smtClean="0"/>
              <a:t>‹#›</a:t>
            </a:fld>
            <a:endParaRPr lang="en-GB"/>
          </a:p>
        </p:txBody>
      </p:sp>
    </p:spTree>
    <p:extLst>
      <p:ext uri="{BB962C8B-B14F-4D97-AF65-F5344CB8AC3E}">
        <p14:creationId xmlns:p14="http://schemas.microsoft.com/office/powerpoint/2010/main" val="424791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37305D-B815-4A95-8B44-69A6FA720035}" type="datetimeFigureOut">
              <a:rPr lang="en-GB" smtClean="0"/>
              <a:t>05/10/2019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C485C9-4B79-408C-8215-8E9194E68F18}" type="slidenum">
              <a:rPr lang="en-GB" smtClean="0"/>
              <a:t>‹#›</a:t>
            </a:fld>
            <a:endParaRPr lang="en-GB"/>
          </a:p>
        </p:txBody>
      </p:sp>
    </p:spTree>
    <p:extLst>
      <p:ext uri="{BB962C8B-B14F-4D97-AF65-F5344CB8AC3E}">
        <p14:creationId xmlns:p14="http://schemas.microsoft.com/office/powerpoint/2010/main" val="201176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7305D-B815-4A95-8B44-69A6FA720035}" type="datetimeFigureOut">
              <a:rPr lang="en-GB" smtClean="0"/>
              <a:t>05/10/2019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485C9-4B79-408C-8215-8E9194E68F18}" type="slidenum">
              <a:rPr lang="en-GB" smtClean="0"/>
              <a:t>‹#›</a:t>
            </a:fld>
            <a:endParaRPr lang="en-GB"/>
          </a:p>
        </p:txBody>
      </p:sp>
    </p:spTree>
    <p:extLst>
      <p:ext uri="{BB962C8B-B14F-4D97-AF65-F5344CB8AC3E}">
        <p14:creationId xmlns:p14="http://schemas.microsoft.com/office/powerpoint/2010/main" val="1975503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crystalinks.com/stonehenge2.html"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657"/>
            <a:ext cx="9144000" cy="990599"/>
          </a:xfrm>
        </p:spPr>
        <p:txBody>
          <a:bodyPr>
            <a:normAutofit/>
          </a:bodyPr>
          <a:lstStyle/>
          <a:p>
            <a:r>
              <a:rPr lang="en-GB" sz="2800" b="1" dirty="0"/>
              <a:t>PREHISTORIC BRITAIN</a:t>
            </a:r>
          </a:p>
        </p:txBody>
      </p:sp>
      <p:sp>
        <p:nvSpPr>
          <p:cNvPr id="3" name="Subtitle 2"/>
          <p:cNvSpPr>
            <a:spLocks noGrp="1"/>
          </p:cNvSpPr>
          <p:nvPr>
            <p:ph type="subTitle" idx="1"/>
          </p:nvPr>
        </p:nvSpPr>
        <p:spPr>
          <a:xfrm>
            <a:off x="0" y="1534886"/>
            <a:ext cx="9144000" cy="4953000"/>
          </a:xfrm>
        </p:spPr>
        <p:txBody>
          <a:bodyPr>
            <a:normAutofit/>
          </a:bodyPr>
          <a:lstStyle/>
          <a:p>
            <a:r>
              <a:rPr lang="en-GB" sz="2400" dirty="0">
                <a:solidFill>
                  <a:schemeClr val="tx1"/>
                </a:solidFill>
              </a:rPr>
              <a:t>We find out about the past</a:t>
            </a:r>
          </a:p>
          <a:p>
            <a:r>
              <a:rPr lang="en-GB" sz="2400" dirty="0">
                <a:solidFill>
                  <a:schemeClr val="tx1"/>
                </a:solidFill>
              </a:rPr>
              <a:t>by reading what people wrote. </a:t>
            </a:r>
          </a:p>
          <a:p>
            <a:endParaRPr lang="en-GB" sz="2400" dirty="0">
              <a:solidFill>
                <a:schemeClr val="tx1"/>
              </a:solidFill>
            </a:endParaRPr>
          </a:p>
          <a:p>
            <a:r>
              <a:rPr lang="en-GB" sz="2400" dirty="0">
                <a:solidFill>
                  <a:schemeClr val="tx1"/>
                </a:solidFill>
              </a:rPr>
              <a:t>But that only takes us back about 2,000 years.</a:t>
            </a:r>
          </a:p>
          <a:p>
            <a:r>
              <a:rPr lang="en-GB" sz="2400" dirty="0">
                <a:solidFill>
                  <a:schemeClr val="tx1"/>
                </a:solidFill>
              </a:rPr>
              <a:t> People lived in Britain 500,000 years before that. </a:t>
            </a:r>
          </a:p>
          <a:p>
            <a:endParaRPr lang="en-GB" sz="2400" dirty="0">
              <a:solidFill>
                <a:schemeClr val="tx1"/>
              </a:solidFill>
            </a:endParaRPr>
          </a:p>
          <a:p>
            <a:r>
              <a:rPr lang="en-GB" sz="2400" b="1" dirty="0">
                <a:solidFill>
                  <a:schemeClr val="tx1"/>
                </a:solidFill>
              </a:rPr>
              <a:t>Prehistory</a:t>
            </a:r>
            <a:r>
              <a:rPr lang="en-GB" sz="2400" dirty="0">
                <a:solidFill>
                  <a:schemeClr val="tx1"/>
                </a:solidFill>
              </a:rPr>
              <a:t> is the name we give to that enormous period of time. It means ‘before history’.</a:t>
            </a:r>
          </a:p>
          <a:p>
            <a:endParaRPr lang="en-GB" sz="2400" dirty="0">
              <a:solidFill>
                <a:schemeClr val="tx1"/>
              </a:solidFill>
            </a:endParaRPr>
          </a:p>
          <a:p>
            <a:r>
              <a:rPr lang="en-GB" sz="2400" dirty="0">
                <a:solidFill>
                  <a:schemeClr val="tx1"/>
                </a:solidFill>
              </a:rPr>
              <a:t>How can we find out about what went on then?</a:t>
            </a:r>
          </a:p>
        </p:txBody>
      </p:sp>
    </p:spTree>
    <p:extLst>
      <p:ext uri="{BB962C8B-B14F-4D97-AF65-F5344CB8AC3E}">
        <p14:creationId xmlns:p14="http://schemas.microsoft.com/office/powerpoint/2010/main" val="351988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990599"/>
          </a:xfrm>
        </p:spPr>
        <p:txBody>
          <a:bodyPr>
            <a:normAutofit/>
          </a:bodyPr>
          <a:lstStyle/>
          <a:p>
            <a:r>
              <a:rPr lang="en-GB" sz="2800" b="1" dirty="0"/>
              <a:t>More images from the cave at Lascaux</a:t>
            </a: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9200"/>
            <a:ext cx="4495800" cy="504630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2513" y="1203273"/>
            <a:ext cx="4800601" cy="5062233"/>
          </a:xfrm>
          <a:prstGeom prst="rect">
            <a:avLst/>
          </a:prstGeom>
        </p:spPr>
      </p:pic>
    </p:spTree>
    <p:extLst>
      <p:ext uri="{BB962C8B-B14F-4D97-AF65-F5344CB8AC3E}">
        <p14:creationId xmlns:p14="http://schemas.microsoft.com/office/powerpoint/2010/main" val="51798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859"/>
            <a:ext cx="9144000" cy="990599"/>
          </a:xfrm>
        </p:spPr>
        <p:txBody>
          <a:bodyPr>
            <a:normAutofit/>
          </a:bodyPr>
          <a:lstStyle/>
          <a:p>
            <a:r>
              <a:rPr lang="en-GB" sz="3200" b="1" dirty="0"/>
              <a:t>M</a:t>
            </a:r>
            <a:r>
              <a:rPr lang="en-GB" sz="2800" b="1" dirty="0"/>
              <a:t>ore images from the cave at Lascaux</a:t>
            </a:r>
          </a:p>
        </p:txBody>
      </p:sp>
      <p:sp>
        <p:nvSpPr>
          <p:cNvPr id="8" name="TextBox 7"/>
          <p:cNvSpPr txBox="1"/>
          <p:nvPr/>
        </p:nvSpPr>
        <p:spPr>
          <a:xfrm>
            <a:off x="9491" y="4634801"/>
            <a:ext cx="4718693" cy="1200328"/>
          </a:xfrm>
          <a:prstGeom prst="rect">
            <a:avLst/>
          </a:prstGeom>
          <a:noFill/>
        </p:spPr>
        <p:txBody>
          <a:bodyPr wrap="square" rtlCol="0">
            <a:spAutoFit/>
          </a:bodyPr>
          <a:lstStyle/>
          <a:p>
            <a:pPr algn="ctr"/>
            <a:r>
              <a:rPr lang="en-GB" sz="2400" dirty="0"/>
              <a:t>Do you think these deer have been painted to look as if they are swimming across a river?</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1" y="2411603"/>
            <a:ext cx="4257708" cy="4446397"/>
          </a:xfrm>
          <a:prstGeom prst="rect">
            <a:avLst/>
          </a:prstGeom>
        </p:spPr>
      </p:pic>
      <p:pic>
        <p:nvPicPr>
          <p:cNvPr id="6"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6045"/>
          <a:stretch/>
        </p:blipFill>
        <p:spPr>
          <a:xfrm>
            <a:off x="-10886" y="1026458"/>
            <a:ext cx="4739070" cy="3581400"/>
          </a:xfrm>
          <a:prstGeom prst="rect">
            <a:avLst/>
          </a:prstGeom>
        </p:spPr>
      </p:pic>
      <p:sp>
        <p:nvSpPr>
          <p:cNvPr id="10" name="TextBox 9"/>
          <p:cNvSpPr txBox="1"/>
          <p:nvPr/>
        </p:nvSpPr>
        <p:spPr>
          <a:xfrm>
            <a:off x="4876800" y="1949938"/>
            <a:ext cx="4257708" cy="461665"/>
          </a:xfrm>
          <a:prstGeom prst="rect">
            <a:avLst/>
          </a:prstGeom>
          <a:noFill/>
        </p:spPr>
        <p:txBody>
          <a:bodyPr wrap="square" rtlCol="0">
            <a:spAutoFit/>
          </a:bodyPr>
          <a:lstStyle/>
          <a:p>
            <a:pPr algn="ctr"/>
            <a:r>
              <a:rPr lang="en-GB" sz="2400" dirty="0"/>
              <a:t>Reindeer</a:t>
            </a:r>
          </a:p>
        </p:txBody>
      </p:sp>
    </p:spTree>
    <p:extLst>
      <p:ext uri="{BB962C8B-B14F-4D97-AF65-F5344CB8AC3E}">
        <p14:creationId xmlns:p14="http://schemas.microsoft.com/office/powerpoint/2010/main" val="231749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66764"/>
            <a:ext cx="9144000" cy="990599"/>
          </a:xfrm>
        </p:spPr>
        <p:txBody>
          <a:bodyPr>
            <a:normAutofit/>
          </a:bodyPr>
          <a:lstStyle/>
          <a:p>
            <a:r>
              <a:rPr lang="en-GB" sz="2800" b="1" dirty="0"/>
              <a:t>Cave art in Britain</a:t>
            </a:r>
          </a:p>
        </p:txBody>
      </p:sp>
      <p:sp>
        <p:nvSpPr>
          <p:cNvPr id="8" name="TextBox 7"/>
          <p:cNvSpPr txBox="1"/>
          <p:nvPr/>
        </p:nvSpPr>
        <p:spPr>
          <a:xfrm>
            <a:off x="304800" y="5439958"/>
            <a:ext cx="8610600" cy="1200328"/>
          </a:xfrm>
          <a:prstGeom prst="rect">
            <a:avLst/>
          </a:prstGeom>
          <a:noFill/>
        </p:spPr>
        <p:txBody>
          <a:bodyPr wrap="square" rtlCol="0">
            <a:spAutoFit/>
          </a:bodyPr>
          <a:lstStyle/>
          <a:p>
            <a:pPr algn="ctr"/>
            <a:r>
              <a:rPr lang="en-GB" sz="2400" dirty="0"/>
              <a:t>This picture was scratched on a cave wall at </a:t>
            </a:r>
          </a:p>
          <a:p>
            <a:pPr algn="ctr"/>
            <a:r>
              <a:rPr lang="en-GB" sz="2400" dirty="0" err="1"/>
              <a:t>Cresswell</a:t>
            </a:r>
            <a:r>
              <a:rPr lang="en-GB" sz="2400" dirty="0"/>
              <a:t> Crags in Nottinghamshire.</a:t>
            </a:r>
          </a:p>
          <a:p>
            <a:pPr algn="ctr"/>
            <a:r>
              <a:rPr lang="en-GB" sz="2400" dirty="0"/>
              <a:t>What animal do you think it is?</a:t>
            </a: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856145"/>
            <a:ext cx="4724400" cy="4583813"/>
          </a:xfrm>
          <a:prstGeom prst="rect">
            <a:avLst/>
          </a:prstGeom>
        </p:spPr>
      </p:pic>
    </p:spTree>
    <p:extLst>
      <p:ext uri="{BB962C8B-B14F-4D97-AF65-F5344CB8AC3E}">
        <p14:creationId xmlns:p14="http://schemas.microsoft.com/office/powerpoint/2010/main" val="30502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657"/>
            <a:ext cx="9144000" cy="990599"/>
          </a:xfrm>
        </p:spPr>
        <p:txBody>
          <a:bodyPr>
            <a:normAutofit/>
          </a:bodyPr>
          <a:lstStyle/>
          <a:p>
            <a:r>
              <a:rPr lang="en-GB" sz="2800" b="1" dirty="0"/>
              <a:t>Artefacts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702" t="3732" r="21606" b="2587"/>
          <a:stretch/>
        </p:blipFill>
        <p:spPr>
          <a:xfrm>
            <a:off x="457200" y="914400"/>
            <a:ext cx="2067369" cy="4648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914400"/>
            <a:ext cx="2843211" cy="4648200"/>
          </a:xfrm>
          <a:prstGeom prst="rect">
            <a:avLst/>
          </a:prstGeom>
        </p:spPr>
      </p:pic>
      <p:sp>
        <p:nvSpPr>
          <p:cNvPr id="8" name="TextBox 7"/>
          <p:cNvSpPr txBox="1"/>
          <p:nvPr/>
        </p:nvSpPr>
        <p:spPr>
          <a:xfrm>
            <a:off x="0" y="5798403"/>
            <a:ext cx="9144000" cy="830997"/>
          </a:xfrm>
          <a:prstGeom prst="rect">
            <a:avLst/>
          </a:prstGeom>
          <a:noFill/>
        </p:spPr>
        <p:txBody>
          <a:bodyPr wrap="square" rtlCol="0">
            <a:spAutoFit/>
          </a:bodyPr>
          <a:lstStyle/>
          <a:p>
            <a:pPr algn="ctr"/>
            <a:r>
              <a:rPr lang="en-GB" sz="2400" dirty="0"/>
              <a:t>Archaeologists look at the things people made.</a:t>
            </a:r>
          </a:p>
          <a:p>
            <a:pPr algn="ctr"/>
            <a:r>
              <a:rPr lang="en-GB" sz="2400" dirty="0"/>
              <a:t>They are called </a:t>
            </a:r>
            <a:r>
              <a:rPr lang="en-GB" sz="2400" b="1" dirty="0"/>
              <a:t>artefacts</a:t>
            </a:r>
            <a:r>
              <a:rPr lang="en-GB" sz="2400" dirty="0"/>
              <a:t>.</a:t>
            </a:r>
          </a:p>
        </p:txBody>
      </p:sp>
      <p:pic>
        <p:nvPicPr>
          <p:cNvPr id="10" name="Content Placeholder 7" descr="Image result for amesbury archer artefact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438400"/>
            <a:ext cx="2990022" cy="20122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2851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859"/>
            <a:ext cx="9144000" cy="990599"/>
          </a:xfrm>
        </p:spPr>
        <p:txBody>
          <a:bodyPr>
            <a:normAutofit/>
          </a:bodyPr>
          <a:lstStyle/>
          <a:p>
            <a:r>
              <a:rPr lang="en-GB" sz="2800" b="1" dirty="0"/>
              <a:t>Archaeology</a:t>
            </a:r>
          </a:p>
        </p:txBody>
      </p:sp>
      <p:sp>
        <p:nvSpPr>
          <p:cNvPr id="12" name="TextBox 11"/>
          <p:cNvSpPr txBox="1"/>
          <p:nvPr/>
        </p:nvSpPr>
        <p:spPr>
          <a:xfrm>
            <a:off x="5867400" y="1600200"/>
            <a:ext cx="2819400" cy="830997"/>
          </a:xfrm>
          <a:prstGeom prst="rect">
            <a:avLst/>
          </a:prstGeom>
          <a:noFill/>
        </p:spPr>
        <p:txBody>
          <a:bodyPr wrap="square" rtlCol="0">
            <a:spAutoFit/>
          </a:bodyPr>
          <a:lstStyle/>
          <a:p>
            <a:r>
              <a:rPr lang="en-GB" sz="2400" dirty="0"/>
              <a:t>They look at things that survive...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560736"/>
            <a:ext cx="5257800" cy="3341821"/>
          </a:xfrm>
          <a:prstGeom prst="rect">
            <a:avLst/>
          </a:prstGeom>
        </p:spPr>
      </p:pic>
      <p:pic>
        <p:nvPicPr>
          <p:cNvPr id="10"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13872" b="20664"/>
          <a:stretch/>
        </p:blipFill>
        <p:spPr>
          <a:xfrm>
            <a:off x="-1" y="1143000"/>
            <a:ext cx="5638801" cy="2413546"/>
          </a:xfrm>
          <a:prstGeom prst="rect">
            <a:avLst/>
          </a:prstGeom>
        </p:spPr>
      </p:pic>
      <p:sp>
        <p:nvSpPr>
          <p:cNvPr id="14" name="TextBox 13"/>
          <p:cNvSpPr txBox="1"/>
          <p:nvPr/>
        </p:nvSpPr>
        <p:spPr>
          <a:xfrm>
            <a:off x="0" y="4495800"/>
            <a:ext cx="3733800" cy="1200328"/>
          </a:xfrm>
          <a:prstGeom prst="rect">
            <a:avLst/>
          </a:prstGeom>
          <a:noFill/>
        </p:spPr>
        <p:txBody>
          <a:bodyPr wrap="square" rtlCol="0">
            <a:spAutoFit/>
          </a:bodyPr>
          <a:lstStyle/>
          <a:p>
            <a:pPr algn="r"/>
            <a:r>
              <a:rPr lang="en-GB" sz="2400" dirty="0"/>
              <a:t>...and marks left in the ground by things that have rotted away</a:t>
            </a:r>
          </a:p>
        </p:txBody>
      </p:sp>
    </p:spTree>
    <p:extLst>
      <p:ext uri="{BB962C8B-B14F-4D97-AF65-F5344CB8AC3E}">
        <p14:creationId xmlns:p14="http://schemas.microsoft.com/office/powerpoint/2010/main" val="422968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859"/>
            <a:ext cx="9144000" cy="990599"/>
          </a:xfrm>
        </p:spPr>
        <p:txBody>
          <a:bodyPr>
            <a:normAutofit/>
          </a:bodyPr>
          <a:lstStyle/>
          <a:p>
            <a:r>
              <a:rPr lang="en-GB" sz="2800" b="1" dirty="0"/>
              <a:t>The discovery of the cave at Lascaux</a:t>
            </a:r>
          </a:p>
        </p:txBody>
      </p:sp>
      <p:sp>
        <p:nvSpPr>
          <p:cNvPr id="8" name="TextBox 7"/>
          <p:cNvSpPr txBox="1"/>
          <p:nvPr/>
        </p:nvSpPr>
        <p:spPr>
          <a:xfrm>
            <a:off x="228600" y="1219200"/>
            <a:ext cx="8686800" cy="5170645"/>
          </a:xfrm>
          <a:prstGeom prst="rect">
            <a:avLst/>
          </a:prstGeom>
          <a:noFill/>
        </p:spPr>
        <p:txBody>
          <a:bodyPr wrap="square" rtlCol="0">
            <a:spAutoFit/>
          </a:bodyPr>
          <a:lstStyle/>
          <a:p>
            <a:r>
              <a:rPr lang="en-GB" sz="2200" dirty="0"/>
              <a:t>In September 1940, 18-year-old Marcel </a:t>
            </a:r>
            <a:r>
              <a:rPr lang="en-GB" sz="2200" dirty="0" err="1"/>
              <a:t>Ravidat</a:t>
            </a:r>
            <a:r>
              <a:rPr lang="en-GB" sz="2200" dirty="0"/>
              <a:t> was walking his dog on a hill called Lascaux near the village of </a:t>
            </a:r>
            <a:r>
              <a:rPr lang="en-GB" sz="2200" dirty="0" err="1"/>
              <a:t>Montignac</a:t>
            </a:r>
            <a:r>
              <a:rPr lang="en-GB" sz="2200" dirty="0"/>
              <a:t> in France. His dog was chasing rabbits. It sniffed at all the rabbit holes and then began sniffing at a hole made by the roots of a fallen tree. </a:t>
            </a:r>
            <a:r>
              <a:rPr lang="en-GB" sz="2200" dirty="0" err="1"/>
              <a:t>Ravidat</a:t>
            </a:r>
            <a:r>
              <a:rPr lang="en-GB" sz="2200" dirty="0"/>
              <a:t> realised this hole wasn’t a rabbit burrow. He peered into the small gap but could see nothing.  When he told his friends they decided to make the hole bigger, then get inside and explore it.  All they took with them was a home-made oil lamp and a large knife.  They set to work using the knife to prise out stones.  The hole got steadily wider.  Then suddenly Marcel, who was pulling out stones at the bottom, fell through. He landed on the floor of a pitch black cave.  After shouting up that he was OK, his friends scrambled down to join him, bringing the oil lamp.  When they lit it they got a big shock.  Across the walls and roof of the cave were pictures of horses and a massive bull! Once they had recovered from the fright, they carefully explored further. There were paintings in vivid colours everywhere.</a:t>
            </a:r>
          </a:p>
        </p:txBody>
      </p:sp>
    </p:spTree>
    <p:extLst>
      <p:ext uri="{BB962C8B-B14F-4D97-AF65-F5344CB8AC3E}">
        <p14:creationId xmlns:p14="http://schemas.microsoft.com/office/powerpoint/2010/main" val="71182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545" r="4545"/>
          <a:stretch/>
        </p:blipFill>
        <p:spPr>
          <a:xfrm>
            <a:off x="0" y="-21031"/>
            <a:ext cx="9144000" cy="6900062"/>
          </a:xfrm>
          <a:prstGeom prst="rect">
            <a:avLst/>
          </a:prstGeom>
        </p:spPr>
      </p:pic>
    </p:spTree>
    <p:extLst>
      <p:ext uri="{BB962C8B-B14F-4D97-AF65-F5344CB8AC3E}">
        <p14:creationId xmlns:p14="http://schemas.microsoft.com/office/powerpoint/2010/main" val="376150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638800" cy="6863562"/>
          </a:xfrm>
        </p:spPr>
      </p:pic>
      <p:sp>
        <p:nvSpPr>
          <p:cNvPr id="5" name="TextBox 4"/>
          <p:cNvSpPr txBox="1"/>
          <p:nvPr/>
        </p:nvSpPr>
        <p:spPr>
          <a:xfrm>
            <a:off x="4800600" y="2819400"/>
            <a:ext cx="4114800" cy="369332"/>
          </a:xfrm>
          <a:prstGeom prst="rect">
            <a:avLst/>
          </a:prstGeom>
          <a:noFill/>
        </p:spPr>
        <p:txBody>
          <a:bodyPr wrap="square" rtlCol="0">
            <a:spAutoFit/>
          </a:bodyPr>
          <a:lstStyle/>
          <a:p>
            <a:endParaRPr lang="en-GB" dirty="0"/>
          </a:p>
        </p:txBody>
      </p:sp>
      <p:sp>
        <p:nvSpPr>
          <p:cNvPr id="6" name="TextBox 5"/>
          <p:cNvSpPr txBox="1"/>
          <p:nvPr/>
        </p:nvSpPr>
        <p:spPr>
          <a:xfrm>
            <a:off x="5715000" y="381000"/>
            <a:ext cx="3429000" cy="6186310"/>
          </a:xfrm>
          <a:prstGeom prst="rect">
            <a:avLst/>
          </a:prstGeom>
          <a:noFill/>
        </p:spPr>
        <p:txBody>
          <a:bodyPr wrap="square" rtlCol="0">
            <a:spAutoFit/>
          </a:bodyPr>
          <a:lstStyle/>
          <a:p>
            <a:r>
              <a:rPr lang="en-GB" dirty="0"/>
              <a:t>They kept their secret for a couple of days, exploring deeper into the cave and finding more and more paintings.  As they talked excitedly about their discovery they remembered what the  teacher in their school had told them – during the Ice Age, 20,000 years ago, people had sometimes painted animals on cave walls.  When they returned to the village this time they went to see him and told their story. He didn’t believe it at first.  Then, realising it could be a very important discovery, he sent a letter telling archaeologists in Paris.  Within a week, they had come to </a:t>
            </a:r>
            <a:r>
              <a:rPr lang="en-GB" dirty="0" err="1"/>
              <a:t>Montignac</a:t>
            </a:r>
            <a:r>
              <a:rPr lang="en-GB" dirty="0"/>
              <a:t>.  After being led into the cave by Marcel and his friends they were astonished and declared it one of the greatest discoveries of all time.</a:t>
            </a:r>
          </a:p>
        </p:txBody>
      </p:sp>
    </p:spTree>
    <p:extLst>
      <p:ext uri="{BB962C8B-B14F-4D97-AF65-F5344CB8AC3E}">
        <p14:creationId xmlns:p14="http://schemas.microsoft.com/office/powerpoint/2010/main" val="120038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52400"/>
            <a:ext cx="8763000" cy="1371600"/>
          </a:xfrm>
        </p:spPr>
        <p:txBody>
          <a:bodyPr>
            <a:noAutofit/>
          </a:bodyPr>
          <a:lstStyle/>
          <a:p>
            <a:pPr marL="0" indent="0" algn="ctr">
              <a:buNone/>
            </a:pPr>
            <a:r>
              <a:rPr lang="en-GB" sz="2400" dirty="0"/>
              <a:t>The people who painted the pictures in the cave at Lascaux lived by hunting animals and gathering plants and berries.  They didn’t know about farming. So they had to live in tents of animal skins and sometimes in the entrances to caves.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23" y="1893676"/>
            <a:ext cx="7619154" cy="4354724"/>
          </a:xfrm>
          <a:prstGeom prst="rect">
            <a:avLst/>
          </a:prstGeom>
        </p:spPr>
      </p:pic>
      <p:sp>
        <p:nvSpPr>
          <p:cNvPr id="4" name="TextBox 3"/>
          <p:cNvSpPr txBox="1"/>
          <p:nvPr/>
        </p:nvSpPr>
        <p:spPr>
          <a:xfrm>
            <a:off x="0" y="6248400"/>
            <a:ext cx="9144000" cy="461665"/>
          </a:xfrm>
          <a:prstGeom prst="rect">
            <a:avLst/>
          </a:prstGeom>
          <a:noFill/>
        </p:spPr>
        <p:txBody>
          <a:bodyPr wrap="square" rtlCol="0">
            <a:spAutoFit/>
          </a:bodyPr>
          <a:lstStyle/>
          <a:p>
            <a:pPr algn="ctr"/>
            <a:r>
              <a:rPr lang="en-GB" sz="2400" dirty="0"/>
              <a:t>Does that mean they weren’t as intelligent as us?</a:t>
            </a:r>
          </a:p>
        </p:txBody>
      </p:sp>
    </p:spTree>
    <p:extLst>
      <p:ext uri="{BB962C8B-B14F-4D97-AF65-F5344CB8AC3E}">
        <p14:creationId xmlns:p14="http://schemas.microsoft.com/office/powerpoint/2010/main" val="283204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400"/>
          </a:xfrm>
        </p:spPr>
        <p:txBody>
          <a:bodyPr>
            <a:normAutofit/>
          </a:bodyPr>
          <a:lstStyle/>
          <a:p>
            <a:r>
              <a:rPr lang="en-GB" sz="2800" b="1" dirty="0"/>
              <a:t>Thinking like the people who painted Lascaux</a:t>
            </a:r>
          </a:p>
        </p:txBody>
      </p:sp>
      <p:sp>
        <p:nvSpPr>
          <p:cNvPr id="8" name="TextBox 7"/>
          <p:cNvSpPr txBox="1"/>
          <p:nvPr/>
        </p:nvSpPr>
        <p:spPr>
          <a:xfrm>
            <a:off x="381000" y="1166842"/>
            <a:ext cx="8610600" cy="4524315"/>
          </a:xfrm>
          <a:prstGeom prst="rect">
            <a:avLst/>
          </a:prstGeom>
          <a:noFill/>
        </p:spPr>
        <p:txBody>
          <a:bodyPr wrap="square" rtlCol="0">
            <a:spAutoFit/>
          </a:bodyPr>
          <a:lstStyle/>
          <a:p>
            <a:pPr marL="342900" indent="-342900">
              <a:buFont typeface="Arial"/>
              <a:buChar char="•"/>
            </a:pPr>
            <a:r>
              <a:rPr lang="en-GB" sz="2400" dirty="0"/>
              <a:t>We know they looked like us and had brains as big as ours, so lets pit our brains against theirs.</a:t>
            </a:r>
          </a:p>
          <a:p>
            <a:pPr marL="342900" indent="-342900">
              <a:buFont typeface="Arial"/>
              <a:buChar char="•"/>
            </a:pPr>
            <a:r>
              <a:rPr lang="en-GB" sz="2400" dirty="0"/>
              <a:t>The animals were too big to take down into the small cave to draw them.</a:t>
            </a:r>
          </a:p>
          <a:p>
            <a:pPr marL="342900" indent="-342900">
              <a:buFont typeface="Arial"/>
              <a:buChar char="•"/>
            </a:pPr>
            <a:r>
              <a:rPr lang="en-GB" sz="2400" dirty="0"/>
              <a:t>They didn’t have paper and pencils so they couldn’t take small pictures down to copy. </a:t>
            </a:r>
          </a:p>
          <a:p>
            <a:pPr marL="342900" indent="-342900">
              <a:buFont typeface="Arial"/>
              <a:buChar char="•"/>
            </a:pPr>
            <a:r>
              <a:rPr lang="en-GB" sz="2400" dirty="0"/>
              <a:t>They had to have the pictures in their brains.</a:t>
            </a:r>
          </a:p>
          <a:p>
            <a:pPr marL="342900" indent="-342900">
              <a:buFont typeface="Arial"/>
              <a:buChar char="•"/>
            </a:pPr>
            <a:r>
              <a:rPr lang="en-GB" sz="2400" dirty="0"/>
              <a:t>We have pictures in our brains too. We all know what a cow looks like. So try drawing a side view of a cow’s head from memory. </a:t>
            </a:r>
          </a:p>
          <a:p>
            <a:pPr marL="342900" indent="-342900">
              <a:buFont typeface="Arial"/>
              <a:buChar char="•"/>
            </a:pPr>
            <a:endParaRPr lang="en-GB" sz="2400" dirty="0"/>
          </a:p>
          <a:p>
            <a:pPr marL="342900" indent="-342900">
              <a:buFont typeface="Arial"/>
              <a:buChar char="•"/>
            </a:pPr>
            <a:r>
              <a:rPr lang="en-GB" sz="2400" dirty="0"/>
              <a:t>ONLY TURN TO THE NEXT PICTURE WHEN YOU HAVE ALL FINISHED.</a:t>
            </a:r>
          </a:p>
        </p:txBody>
      </p:sp>
    </p:spTree>
    <p:extLst>
      <p:ext uri="{BB962C8B-B14F-4D97-AF65-F5344CB8AC3E}">
        <p14:creationId xmlns:p14="http://schemas.microsoft.com/office/powerpoint/2010/main" val="598978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886"/>
            <a:ext cx="9144000" cy="990599"/>
          </a:xfrm>
        </p:spPr>
        <p:txBody>
          <a:bodyPr>
            <a:noAutofit/>
          </a:bodyPr>
          <a:lstStyle/>
          <a:p>
            <a:r>
              <a:rPr lang="en-GB" sz="2400" dirty="0"/>
              <a:t>Is your drawing better or worse than this one that was drawn nearly 20,000 years ago?</a:t>
            </a:r>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2055"/>
          <a:stretch/>
        </p:blipFill>
        <p:spPr>
          <a:xfrm>
            <a:off x="1371600" y="1193408"/>
            <a:ext cx="6629400" cy="5653706"/>
          </a:xfrm>
          <a:prstGeom prst="rect">
            <a:avLst/>
          </a:prstGeom>
        </p:spPr>
      </p:pic>
    </p:spTree>
    <p:extLst>
      <p:ext uri="{BB962C8B-B14F-4D97-AF65-F5344CB8AC3E}">
        <p14:creationId xmlns:p14="http://schemas.microsoft.com/office/powerpoint/2010/main" val="21046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TotalTime>
  <Words>823</Words>
  <Application>Microsoft Macintosh PowerPoint</Application>
  <PresentationFormat>On-screen Show (4:3)</PresentationFormat>
  <Paragraphs>59</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Office Theme</vt:lpstr>
      <vt:lpstr>PREHISTORIC BRITAIN</vt:lpstr>
      <vt:lpstr>Artefacts</vt:lpstr>
      <vt:lpstr>Archaeology</vt:lpstr>
      <vt:lpstr>The discovery of the cave at Lascaux</vt:lpstr>
      <vt:lpstr>PowerPoint Presentation</vt:lpstr>
      <vt:lpstr>PowerPoint Presentation</vt:lpstr>
      <vt:lpstr>PowerPoint Presentation</vt:lpstr>
      <vt:lpstr>Thinking like the people who painted Lascaux</vt:lpstr>
      <vt:lpstr>Is your drawing better or worse than this one that was drawn nearly 20,000 years ago?</vt:lpstr>
      <vt:lpstr>More images from the cave at Lascaux</vt:lpstr>
      <vt:lpstr>More images from the cave at Lascaux</vt:lpstr>
      <vt:lpstr>Cave art in Britain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PREHISTORIC BRITAIN</dc:title>
  <dc:creator>Lynn &amp; Roy</dc:creator>
  <cp:lastModifiedBy>Microsoft Office User</cp:lastModifiedBy>
  <cp:revision>50</cp:revision>
  <dcterms:created xsi:type="dcterms:W3CDTF">2016-09-17T15:01:31Z</dcterms:created>
  <dcterms:modified xsi:type="dcterms:W3CDTF">2019-10-05T18:09:05Z</dcterms:modified>
</cp:coreProperties>
</file>